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3" r:id="rId2"/>
  </p:sldMasterIdLst>
  <p:notesMasterIdLst>
    <p:notesMasterId r:id="rId38"/>
  </p:notesMasterIdLst>
  <p:handoutMasterIdLst>
    <p:handoutMasterId r:id="rId39"/>
  </p:handoutMasterIdLst>
  <p:sldIdLst>
    <p:sldId id="301" r:id="rId3"/>
    <p:sldId id="257" r:id="rId4"/>
    <p:sldId id="262" r:id="rId5"/>
    <p:sldId id="264" r:id="rId6"/>
    <p:sldId id="323" r:id="rId7"/>
    <p:sldId id="362" r:id="rId8"/>
    <p:sldId id="327" r:id="rId9"/>
    <p:sldId id="330" r:id="rId10"/>
    <p:sldId id="329" r:id="rId11"/>
    <p:sldId id="331" r:id="rId12"/>
    <p:sldId id="333" r:id="rId13"/>
    <p:sldId id="334" r:id="rId14"/>
    <p:sldId id="335" r:id="rId15"/>
    <p:sldId id="337" r:id="rId16"/>
    <p:sldId id="338" r:id="rId17"/>
    <p:sldId id="339" r:id="rId18"/>
    <p:sldId id="340" r:id="rId19"/>
    <p:sldId id="341" r:id="rId20"/>
    <p:sldId id="342" r:id="rId21"/>
    <p:sldId id="343" r:id="rId22"/>
    <p:sldId id="344" r:id="rId23"/>
    <p:sldId id="345" r:id="rId24"/>
    <p:sldId id="347" r:id="rId25"/>
    <p:sldId id="348" r:id="rId26"/>
    <p:sldId id="346" r:id="rId27"/>
    <p:sldId id="350" r:id="rId28"/>
    <p:sldId id="349" r:id="rId29"/>
    <p:sldId id="352" r:id="rId30"/>
    <p:sldId id="353" r:id="rId31"/>
    <p:sldId id="355" r:id="rId32"/>
    <p:sldId id="358" r:id="rId33"/>
    <p:sldId id="359" r:id="rId34"/>
    <p:sldId id="328" r:id="rId35"/>
    <p:sldId id="361" r:id="rId36"/>
    <p:sldId id="263"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F18"/>
    <a:srgbClr val="20517C"/>
    <a:srgbClr val="FFFFFF"/>
    <a:srgbClr val="03508F"/>
    <a:srgbClr val="4EA4DD"/>
    <a:srgbClr val="E8EAE9"/>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9" autoAdjust="0"/>
    <p:restoredTop sz="65492" autoAdjust="0"/>
  </p:normalViewPr>
  <p:slideViewPr>
    <p:cSldViewPr showGuides="1">
      <p:cViewPr varScale="1">
        <p:scale>
          <a:sx n="65" d="100"/>
          <a:sy n="65" d="100"/>
        </p:scale>
        <p:origin x="972" y="52"/>
      </p:cViewPr>
      <p:guideLst>
        <p:guide orient="horz" pos="2160"/>
        <p:guide pos="3840"/>
        <p:guide pos="7061"/>
        <p:guide pos="619"/>
      </p:guideLst>
    </p:cSldViewPr>
  </p:slideViewPr>
  <p:notesTextViewPr>
    <p:cViewPr>
      <p:scale>
        <a:sx n="125" d="100"/>
        <a:sy n="125"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5CD2A6F-16BC-4865-43F8-9CFC8A6A2A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F347A14-5604-8EBD-B1BB-0A9AA6AA93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D363B-F7AD-493C-AF88-FFFD9688FFDC}" type="datetimeFigureOut">
              <a:rPr lang="zh-CN" altLang="en-US" smtClean="0"/>
              <a:t>2023/5/25</a:t>
            </a:fld>
            <a:endParaRPr lang="zh-CN" altLang="en-US"/>
          </a:p>
        </p:txBody>
      </p:sp>
      <p:sp>
        <p:nvSpPr>
          <p:cNvPr id="4" name="页脚占位符 3">
            <a:extLst>
              <a:ext uri="{FF2B5EF4-FFF2-40B4-BE49-F238E27FC236}">
                <a16:creationId xmlns:a16="http://schemas.microsoft.com/office/drawing/2014/main" id="{B7FE43E3-F425-82E3-B119-6AB4BC4838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25549B7-6B5A-7C02-2BD8-0FF7F06269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FDED0D-3C7D-4A68-A383-94FDEEF27C7F}" type="slidenum">
              <a:rPr lang="zh-CN" altLang="en-US" smtClean="0"/>
              <a:t>‹#›</a:t>
            </a:fld>
            <a:endParaRPr lang="zh-CN" altLang="en-US"/>
          </a:p>
        </p:txBody>
      </p:sp>
    </p:spTree>
    <p:extLst>
      <p:ext uri="{BB962C8B-B14F-4D97-AF65-F5344CB8AC3E}">
        <p14:creationId xmlns:p14="http://schemas.microsoft.com/office/powerpoint/2010/main" val="2816549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各位专家老师好，我是计算机技术的黄林强，我的答辩论文题目是</a:t>
            </a:r>
            <a:r>
              <a:rPr lang="en-US" altLang="zh-CN" dirty="0"/>
              <a:t>《</a:t>
            </a:r>
            <a:r>
              <a:rPr lang="zh-CN" altLang="en-US" b="1" dirty="0"/>
              <a:t>基于深度强化学习和网络流量状态预测的</a:t>
            </a:r>
            <a:r>
              <a:rPr lang="en-US" altLang="zh-CN" b="1" dirty="0"/>
              <a:t>SDN</a:t>
            </a:r>
            <a:r>
              <a:rPr lang="zh-CN" altLang="en-US" b="1" dirty="0"/>
              <a:t>智能路由优化研究 </a:t>
            </a:r>
            <a:r>
              <a:rPr lang="en-US" altLang="zh-CN" dirty="0"/>
              <a:t>》</a:t>
            </a:r>
            <a:r>
              <a:rPr lang="zh-CN" altLang="en-US" dirty="0"/>
              <a:t>，本论文是在我的导师在叶苗教授的悉心指导下完成的。</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EAE63-D6C4-437F-B8DA-DA689F991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考虑到每个网络链路信息矩阵中的元素值存在较大差异，</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可能会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造成</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智能路由算法训练过程出现过多的波动难以收敛，因此需要进行对流量矩阵中的元素进行归一化的操作</a:t>
                </a:r>
                <a:endParaRPr lang="zh-CN" altLang="zh-CN" sz="1800" kern="100" dirty="0">
                  <a:effectLst/>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状态空间（</a:t>
                </a:r>
                <a:r>
                  <a:rPr lang="en-US" altLang="zh-CN" sz="1800" i="0" kern="100">
                    <a:effectLst/>
                    <a:latin typeface="Cambria Math" panose="02040503050406030204" pitchFamily="18" charset="0"/>
                    <a:ea typeface="宋体" panose="02010600030101010101" pitchFamily="2" charset="-122"/>
                  </a:rPr>
                  <a:t>𝑆</a:t>
                </a:r>
                <a:r>
                  <a:rPr lang="zh-CN" altLang="zh-CN" sz="1800" kern="100" dirty="0">
                    <a:effectLst/>
                    <a:latin typeface="Times New Roman" panose="02020603050405020304" pitchFamily="18" charset="0"/>
                    <a:ea typeface="宋体" panose="02010600030101010101" pitchFamily="2" charset="-122"/>
                  </a:rPr>
                  <a:t>）的设计。状态空间可表示为</a:t>
                </a:r>
                <a:r>
                  <a:rPr lang="en-US" altLang="zh-CN" sz="1800" i="0" kern="100">
                    <a:effectLst/>
                    <a:latin typeface="Cambria Math" panose="02040503050406030204" pitchFamily="18" charset="0"/>
                    <a:ea typeface="宋体" panose="02010600030101010101" pitchFamily="2" charset="-122"/>
                  </a:rPr>
                  <a:t>𝑆=𝑇𝑀</a:t>
                </a:r>
                <a:r>
                  <a:rPr lang="zh-CN" altLang="zh-CN" sz="1800" kern="100" dirty="0">
                    <a:effectLst/>
                    <a:latin typeface="Times New Roman" panose="02020603050405020304" pitchFamily="18" charset="0"/>
                    <a:ea typeface="宋体" panose="02010600030101010101" pitchFamily="2" charset="-122"/>
                  </a:rPr>
                  <a:t>，其中</a:t>
                </a:r>
                <a:r>
                  <a:rPr lang="en-US" altLang="zh-CN" sz="1800" i="0" kern="100">
                    <a:effectLst/>
                    <a:latin typeface="Cambria Math" panose="02040503050406030204" pitchFamily="18" charset="0"/>
                    <a:ea typeface="宋体" panose="02010600030101010101" pitchFamily="2" charset="-122"/>
                  </a:rPr>
                  <a:t>𝑇𝑀</a:t>
                </a:r>
                <a:r>
                  <a:rPr lang="zh-CN" altLang="zh-CN" sz="1800" kern="100" dirty="0">
                    <a:effectLst/>
                    <a:latin typeface="Times New Roman" panose="02020603050405020304" pitchFamily="18" charset="0"/>
                    <a:ea typeface="宋体" panose="02010600030101010101" pitchFamily="2" charset="-122"/>
                  </a:rPr>
                  <a:t>表示在间隔</a:t>
                </a:r>
                <a:r>
                  <a:rPr lang="en-US" altLang="zh-CN" sz="1800" i="0" kern="100">
                    <a:effectLst/>
                    <a:latin typeface="Cambria Math" panose="02040503050406030204" pitchFamily="18" charset="0"/>
                    <a:ea typeface="宋体" panose="02010600030101010101" pitchFamily="2" charset="-122"/>
                  </a:rPr>
                  <a:t>𝑡</a:t>
                </a:r>
                <a:r>
                  <a:rPr lang="zh-CN" altLang="zh-CN" sz="1800" kern="100" dirty="0">
                    <a:effectLst/>
                    <a:latin typeface="Times New Roman" panose="02020603050405020304" pitchFamily="18" charset="0"/>
                    <a:ea typeface="宋体" panose="02010600030101010101" pitchFamily="2" charset="-122"/>
                  </a:rPr>
                  <a:t>内的流量矩阵，由多个二维矩阵</a:t>
                </a:r>
                <a:r>
                  <a:rPr lang="en-US" altLang="zh-CN" sz="1800" i="0" kern="100">
                    <a:effectLst/>
                    <a:latin typeface="Cambria Math" panose="02040503050406030204" pitchFamily="18" charset="0"/>
                    <a:ea typeface="宋体" panose="02010600030101010101" pitchFamily="2" charset="-122"/>
                  </a:rPr>
                  <a:t>𝑀</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|𝑉|×|𝑉|</a:t>
                </a:r>
                <a:r>
                  <a:rPr lang="zh-CN" altLang="zh-CN" sz="1800" i="0" kern="100">
                    <a:effectLst/>
                    <a:latin typeface="Cambria Math" panose="020405030504060302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拼接而成，如公式</a:t>
                </a:r>
                <a:r>
                  <a:rPr lang="en-US" altLang="zh-CN" sz="1800" kern="100" dirty="0">
                    <a:effectLst/>
                    <a:latin typeface="Times New Roman" panose="02020603050405020304" pitchFamily="18" charset="0"/>
                    <a:ea typeface="宋体" panose="02010600030101010101" pitchFamily="2" charset="-122"/>
                  </a:rPr>
                  <a:t>(3-1)</a:t>
                </a:r>
                <a:r>
                  <a:rPr lang="zh-CN" altLang="zh-CN" sz="1800" kern="100" dirty="0">
                    <a:effectLst/>
                    <a:latin typeface="Times New Roman" panose="02020603050405020304" pitchFamily="18" charset="0"/>
                    <a:ea typeface="宋体" panose="02010600030101010101" pitchFamily="2" charset="-122"/>
                  </a:rPr>
                  <a:t>所示：</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考虑到每个网络链路信息矩阵中的元素值存在较大差异，不能客观反映出各个网络链路信息矩阵对所组成流量矩阵的贡献值，甚至通过相加映射后组成的流量矩阵可能会受到某个较大链路信息矩阵的干扰，造成</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智能路由算法训练过程出现过多的波动难以收敛，因此需要进行对流量矩阵中的元素进行归一化的操作</a:t>
                </a:r>
                <a:endParaRPr lang="zh-CN" altLang="zh-CN" sz="1800" kern="100" dirty="0">
                  <a:effectLst/>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2C7DBA15-3F6E-4149-9019-6609FD57F75E}" type="slidenum">
              <a:rPr lang="zh-CN" altLang="en-US" smtClean="0"/>
              <a:t>10</a:t>
            </a:fld>
            <a:endParaRPr lang="zh-CN" altLang="en-US"/>
          </a:p>
        </p:txBody>
      </p:sp>
    </p:spTree>
    <p:extLst>
      <p:ext uri="{BB962C8B-B14F-4D97-AF65-F5344CB8AC3E}">
        <p14:creationId xmlns:p14="http://schemas.microsoft.com/office/powerpoint/2010/main" val="1633099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动作空间是强化学习中的智能体根据当前网络状态生成的行为，用于引导智能体执行相应的策略。动作空间中的动作主要以转发链路权重值和转发路径两种方式构成，前者不需要存储庞大的动作空间，但需要使用相关方法进一步转换成转发路径；后者直接输出转发路径，但需要存储庞大的动作空间，一种有效的解决方法是选择候选路径集作为动作空间，文献</a:t>
                </a:r>
                <a:r>
                  <a:rPr lang="en-US" altLang="zh-CN" sz="1800" kern="100" dirty="0">
                    <a:solidFill>
                      <a:srgbClr val="000000"/>
                    </a:solidFill>
                    <a:effectLst/>
                    <a:latin typeface="Times New Roman" panose="02020603050405020304" pitchFamily="18" charset="0"/>
                    <a:ea typeface="宋体" panose="02010600030101010101" pitchFamily="2" charset="-122"/>
                  </a:rPr>
                  <a:t>[26][31][33][43]</a:t>
                </a:r>
                <a:r>
                  <a:rPr lang="zh-CN" altLang="zh-CN" sz="1800" kern="100" dirty="0">
                    <a:effectLst/>
                    <a:latin typeface="Times New Roman" panose="02020603050405020304" pitchFamily="18" charset="0"/>
                    <a:ea typeface="宋体" panose="02010600030101010101" pitchFamily="2" charset="-122"/>
                  </a:rPr>
                  <a:t>已经证明了这种方法的有效性。本章设计的动作空间是采用后者直接输出转发路径的方式上改进而得。每个动作</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rPr>
                          <m:t>𝑡</m:t>
                        </m:r>
                      </m:sub>
                    </m:sSub>
                    <m:r>
                      <a:rPr lang="zh-CN"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[0, 1, ...,</m:t>
                    </m:r>
                    <m:r>
                      <a:rPr lang="en-US" altLang="zh-CN" sz="1800" i="1" kern="100">
                        <a:effectLst/>
                        <a:latin typeface="Cambria Math" panose="02040503050406030204" pitchFamily="18" charset="0"/>
                        <a:ea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对应于</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𝑠</m:t>
                        </m:r>
                      </m:e>
                      <m:sub>
                        <m:r>
                          <a:rPr lang="en-US" altLang="zh-CN" sz="1800" i="1" kern="100">
                            <a:effectLst/>
                            <a:latin typeface="Cambria Math" panose="02040503050406030204" pitchFamily="18" charset="0"/>
                            <a:ea typeface="宋体" panose="02010600030101010101" pitchFamily="2" charset="-122"/>
                          </a:rPr>
                          <m:t>𝑡</m:t>
                        </m:r>
                      </m:sub>
                    </m:sSub>
                    <m:r>
                      <a:rPr lang="zh-CN"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𝑆</m:t>
                    </m:r>
                  </m:oMath>
                </a14:m>
                <a:r>
                  <a:rPr lang="zh-CN" altLang="zh-CN" sz="1800" kern="100" dirty="0">
                    <a:effectLst/>
                    <a:latin typeface="Times New Roman" panose="02020603050405020304" pitchFamily="18" charset="0"/>
                    <a:ea typeface="宋体" panose="02010600030101010101" pitchFamily="2" charset="-122"/>
                  </a:rPr>
                  <a:t>状态下的转发路径选择，由</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rPr>
                      <m:t>=⌈0.1∙|</m:t>
                    </m:r>
                    <m:r>
                      <a:rPr lang="en-US" altLang="zh-CN" sz="1800" i="1" kern="100">
                        <a:effectLst/>
                        <a:latin typeface="Cambria Math" panose="02040503050406030204" pitchFamily="18" charset="0"/>
                        <a:ea typeface="宋体" panose="02010600030101010101" pitchFamily="2" charset="-122"/>
                      </a:rPr>
                      <m:t>𝑉</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𝑉</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个候选路径矩阵</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𝑉</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𝑉</m:t>
                        </m:r>
                        <m:r>
                          <a:rPr lang="en-US" altLang="zh-CN" sz="1800" i="1" kern="100">
                            <a:effectLst/>
                            <a:latin typeface="Cambria Math" panose="02040503050406030204" pitchFamily="18" charset="0"/>
                            <a:ea typeface="宋体" panose="02010600030101010101" pitchFamily="2" charset="-122"/>
                          </a:rPr>
                          <m:t>|</m:t>
                        </m:r>
                      </m:sub>
                    </m:sSub>
                  </m:oMath>
                </a14:m>
                <a:r>
                  <a:rPr lang="zh-CN" altLang="zh-CN" sz="1800" kern="100" dirty="0">
                    <a:effectLst/>
                    <a:latin typeface="Times New Roman" panose="02020603050405020304" pitchFamily="18" charset="0"/>
                    <a:ea typeface="宋体" panose="02010600030101010101" pitchFamily="2" charset="-122"/>
                  </a:rPr>
                  <a:t>组成，每个候选路径矩阵中包含了所有源交换机节点到目的交换机节点的路径。其中，每个候选路径矩阵中的元素为交换机节点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𝑖</m:t>
                    </m:r>
                  </m:oMath>
                </a14:m>
                <a:r>
                  <a:rPr lang="zh-CN" altLang="zh-CN" sz="1800" kern="100" dirty="0">
                    <a:effectLst/>
                    <a:latin typeface="Times New Roman" panose="02020603050405020304" pitchFamily="18" charset="0"/>
                    <a:ea typeface="宋体" panose="02010600030101010101" pitchFamily="2" charset="-122"/>
                  </a:rPr>
                  <a:t>到交换机节点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𝑗</m:t>
                    </m:r>
                  </m:oMath>
                </a14:m>
                <a:r>
                  <a:rPr lang="zh-CN" altLang="zh-CN" sz="1800" kern="100" dirty="0">
                    <a:effectLst/>
                    <a:latin typeface="Times New Roman" panose="02020603050405020304" pitchFamily="18" charset="0"/>
                    <a:ea typeface="宋体" panose="02010600030101010101" pitchFamily="2" charset="-122"/>
                  </a:rPr>
                  <a:t>的路径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𝑝𝑎𝑡h</m:t>
                        </m:r>
                      </m:e>
                      <m:sub>
                        <m:r>
                          <a:rPr lang="en-US" altLang="zh-CN" sz="1800" i="1" kern="100">
                            <a:effectLst/>
                            <a:latin typeface="Cambria Math" panose="02040503050406030204" pitchFamily="18" charset="0"/>
                            <a:ea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 ... ,</m:t>
                    </m:r>
                    <m:r>
                      <a:rPr lang="en-US" altLang="zh-CN" sz="1800" i="1" kern="100">
                        <a:effectLst/>
                        <a:latin typeface="Cambria Math" panose="02040503050406030204" pitchFamily="18" charset="0"/>
                        <a:ea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优化的目标主要是最大化剩余带宽，最小化时延、丢包率、已用带宽、弃包数及错包数，而</a:t>
                </a:r>
                <a:r>
                  <a:rPr lang="en-US" altLang="zh-CN" sz="1800" kern="100" dirty="0">
                    <a:effectLst/>
                    <a:latin typeface="Times New Roman" panose="02020603050405020304" pitchFamily="18" charset="0"/>
                    <a:ea typeface="宋体" panose="02010600030101010101" pitchFamily="2" charset="-122"/>
                  </a:rPr>
                  <a:t>DRL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是以不断获取最大奖励值为目标。因此，对于最大化指标赋予正相关系数</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，对于最小化指标赋予负相关系数</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Sub>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[0,1],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=1,2,..,6</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表示可调参数，为构建奖励函数的权重因子。</a:t>
                </a:r>
                <a:endParaRPr lang="zh-CN" altLang="zh-CN" sz="1800" kern="100" dirty="0">
                  <a:effectLst/>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动作空间是强化学习中的智能体根据当前网络状态生成的行为，用于引导智能体执行相应的策略。动作空间中的动作主要以转发链路权重值和转发路径两种方式构成，前者不需要存储庞大的动作空间，但需要使用相关方法进一步转换成转发路径；后者直接输出转发路径，但需要存储庞大的动作空间，一种有效的解决方法是选择候选路径集作为动作空间，文献</a:t>
                </a:r>
                <a:r>
                  <a:rPr lang="en-US" altLang="zh-CN" sz="1800" kern="100" dirty="0">
                    <a:solidFill>
                      <a:srgbClr val="000000"/>
                    </a:solidFill>
                    <a:effectLst/>
                    <a:latin typeface="Times New Roman" panose="02020603050405020304" pitchFamily="18" charset="0"/>
                    <a:ea typeface="宋体" panose="02010600030101010101" pitchFamily="2" charset="-122"/>
                  </a:rPr>
                  <a:t>[26][31][33][43]</a:t>
                </a:r>
                <a:r>
                  <a:rPr lang="zh-CN" altLang="zh-CN" sz="1800" kern="100" dirty="0">
                    <a:effectLst/>
                    <a:latin typeface="Times New Roman" panose="02020603050405020304" pitchFamily="18" charset="0"/>
                    <a:ea typeface="宋体" panose="02010600030101010101" pitchFamily="2" charset="-122"/>
                  </a:rPr>
                  <a:t>已经证明了这种方法的有效性。本章设计的动作空间是采用后者直接输出转发路径的方式上改进而得。每个动作</a:t>
                </a:r>
                <a:r>
                  <a:rPr lang="en-US" altLang="zh-CN" sz="1800" i="0" kern="100">
                    <a:effectLst/>
                    <a:latin typeface="Cambria Math" panose="02040503050406030204" pitchFamily="18" charset="0"/>
                    <a:ea typeface="宋体" panose="02010600030101010101" pitchFamily="2" charset="-122"/>
                  </a:rPr>
                  <a:t>𝑎</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𝑡</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[0, 1, ...,𝑘]</a:t>
                </a:r>
                <a:r>
                  <a:rPr lang="zh-CN" altLang="zh-CN" sz="1800" kern="100" dirty="0">
                    <a:effectLst/>
                    <a:latin typeface="Times New Roman" panose="02020603050405020304" pitchFamily="18" charset="0"/>
                    <a:ea typeface="宋体" panose="02010600030101010101" pitchFamily="2" charset="-122"/>
                  </a:rPr>
                  <a:t>对应于</a:t>
                </a:r>
                <a:r>
                  <a:rPr lang="en-US" altLang="zh-CN" sz="1800" i="0" kern="100">
                    <a:effectLst/>
                    <a:latin typeface="Cambria Math" panose="02040503050406030204" pitchFamily="18" charset="0"/>
                    <a:ea typeface="宋体" panose="02010600030101010101" pitchFamily="2" charset="-122"/>
                  </a:rPr>
                  <a:t>𝑠</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𝑡</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𝑆</a:t>
                </a:r>
                <a:r>
                  <a:rPr lang="zh-CN" altLang="zh-CN" sz="1800" kern="100" dirty="0">
                    <a:effectLst/>
                    <a:latin typeface="Times New Roman" panose="02020603050405020304" pitchFamily="18" charset="0"/>
                    <a:ea typeface="宋体" panose="02010600030101010101" pitchFamily="2" charset="-122"/>
                  </a:rPr>
                  <a:t>状态下的转发路径选择，由</a:t>
                </a:r>
                <a:r>
                  <a:rPr lang="en-US" altLang="zh-CN" sz="1800" i="0" kern="100">
                    <a:effectLst/>
                    <a:latin typeface="Cambria Math" panose="02040503050406030204" pitchFamily="18" charset="0"/>
                    <a:ea typeface="宋体" panose="02010600030101010101" pitchFamily="2" charset="-122"/>
                  </a:rPr>
                  <a:t>𝑘=⌈0.1∙|𝑉|∙|𝑉|⌉</a:t>
                </a:r>
                <a:r>
                  <a:rPr lang="zh-CN" altLang="zh-CN" sz="1800" kern="100" dirty="0">
                    <a:effectLst/>
                    <a:latin typeface="Times New Roman" panose="02020603050405020304" pitchFamily="18" charset="0"/>
                    <a:ea typeface="宋体" panose="02010600030101010101" pitchFamily="2" charset="-122"/>
                  </a:rPr>
                  <a:t>个候选路径矩阵</a:t>
                </a:r>
                <a:r>
                  <a:rPr lang="en-US" altLang="zh-CN" sz="1800" i="0" kern="100">
                    <a:effectLst/>
                    <a:latin typeface="Cambria Math" panose="02040503050406030204" pitchFamily="18" charset="0"/>
                    <a:ea typeface="宋体" panose="02010600030101010101" pitchFamily="2" charset="-122"/>
                  </a:rPr>
                  <a:t>𝐶</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|𝑉|×|𝑉|</a:t>
                </a:r>
                <a:r>
                  <a:rPr lang="zh-CN" altLang="zh-CN" sz="1800" i="0" kern="100">
                    <a:effectLst/>
                    <a:latin typeface="Cambria Math" panose="020405030504060302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组成，每个候选路径矩阵中包含了所有源交换机节点到目的交换机节点的路径。其中，每个候选路径矩阵中的元素为交换机节点</a:t>
                </a:r>
                <a:r>
                  <a:rPr lang="en-US" altLang="zh-CN" sz="1800" i="0" kern="100">
                    <a:effectLst/>
                    <a:latin typeface="Cambria Math" panose="02040503050406030204" pitchFamily="18" charset="0"/>
                    <a:ea typeface="宋体" panose="02010600030101010101" pitchFamily="2" charset="-122"/>
                  </a:rPr>
                  <a:t>𝑖</a:t>
                </a:r>
                <a:r>
                  <a:rPr lang="zh-CN" altLang="zh-CN" sz="1800" kern="100" dirty="0">
                    <a:effectLst/>
                    <a:latin typeface="Times New Roman" panose="02020603050405020304" pitchFamily="18" charset="0"/>
                    <a:ea typeface="宋体" panose="02010600030101010101" pitchFamily="2" charset="-122"/>
                  </a:rPr>
                  <a:t>到交换机节点</a:t>
                </a:r>
                <a:r>
                  <a:rPr lang="en-US" altLang="zh-CN" sz="1800" i="0" kern="100">
                    <a:effectLst/>
                    <a:latin typeface="Cambria Math" panose="02040503050406030204" pitchFamily="18" charset="0"/>
                    <a:ea typeface="宋体" panose="02010600030101010101" pitchFamily="2" charset="-122"/>
                  </a:rPr>
                  <a:t>𝑗</a:t>
                </a:r>
                <a:r>
                  <a:rPr lang="zh-CN" altLang="zh-CN" sz="1800" kern="100" dirty="0">
                    <a:effectLst/>
                    <a:latin typeface="Times New Roman" panose="02020603050405020304" pitchFamily="18" charset="0"/>
                    <a:ea typeface="宋体" panose="02010600030101010101" pitchFamily="2" charset="-122"/>
                  </a:rPr>
                  <a:t>的路径</a:t>
                </a: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𝑝𝑎𝑡ℎ</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𝑖𝑗=[𝑖, ... ,𝑗]</a:t>
                </a:r>
                <a:r>
                  <a:rPr lang="zh-CN" altLang="zh-CN"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优化的目标主要是最大化剩余带宽，最小化时延、丢包率、已用带宽、弃包数及错包数，而</a:t>
                </a:r>
                <a:r>
                  <a:rPr lang="en-US" altLang="zh-CN" sz="1800" kern="100" dirty="0">
                    <a:effectLst/>
                    <a:latin typeface="Times New Roman" panose="02020603050405020304" pitchFamily="18" charset="0"/>
                    <a:ea typeface="宋体" panose="02010600030101010101" pitchFamily="2" charset="-122"/>
                  </a:rPr>
                  <a:t>DRL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是以不断获取最大奖励值为目标。因此，对于最大化指标赋予正相关系数</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，对于最小化指标赋予负相关系数</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𝜑</a:t>
                </a:r>
                <a:r>
                  <a:rPr lang="zh-CN" altLang="zh-CN" sz="2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𝑙</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[0,1], 𝑙=1,2,..,6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表示可调参数，为构建奖励函数的权重因子。</a:t>
                </a:r>
                <a:endParaRPr lang="zh-CN" altLang="zh-CN" sz="1800" kern="100" dirty="0">
                  <a:effectLst/>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2C7DBA15-3F6E-4149-9019-6609FD57F75E}" type="slidenum">
              <a:rPr lang="zh-CN" altLang="en-US" smtClean="0"/>
              <a:t>11</a:t>
            </a:fld>
            <a:endParaRPr lang="zh-CN" altLang="en-US"/>
          </a:p>
        </p:txBody>
      </p:sp>
    </p:spTree>
    <p:extLst>
      <p:ext uri="{BB962C8B-B14F-4D97-AF65-F5344CB8AC3E}">
        <p14:creationId xmlns:p14="http://schemas.microsoft.com/office/powerpoint/2010/main" val="267851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b="1" u="sng" kern="100" dirty="0">
                <a:solidFill>
                  <a:srgbClr val="0000FF"/>
                </a:solidFill>
                <a:effectLst/>
                <a:latin typeface="Times New Roman" panose="02020603050405020304" pitchFamily="18" charset="0"/>
                <a:ea typeface="宋体" panose="02010600030101010101" pitchFamily="2" charset="-122"/>
              </a:rPr>
              <a:t>相比常见的</a:t>
            </a:r>
            <a:r>
              <a:rPr lang="en-US" altLang="zh-CN" sz="1800" b="1" u="sng" kern="100" dirty="0">
                <a:solidFill>
                  <a:srgbClr val="0000FF"/>
                </a:solidFill>
                <a:effectLst/>
                <a:latin typeface="Times New Roman" panose="02020603050405020304" pitchFamily="18" charset="0"/>
                <a:ea typeface="宋体" panose="02010600030101010101" pitchFamily="2" charset="-122"/>
              </a:rPr>
              <a:t>LSTM</a:t>
            </a:r>
            <a:r>
              <a:rPr lang="zh-CN" altLang="zh-CN" sz="1800" b="1" u="sng" kern="100" dirty="0">
                <a:solidFill>
                  <a:srgbClr val="0000FF"/>
                </a:solidFill>
                <a:effectLst/>
                <a:latin typeface="Times New Roman" panose="02020603050405020304" pitchFamily="18" charset="0"/>
                <a:ea typeface="宋体" panose="02010600030101010101" pitchFamily="2" charset="-122"/>
              </a:rPr>
              <a:t>预测模型，该模型更加简洁、更加容易收敛</a:t>
            </a:r>
            <a:r>
              <a:rPr lang="zh-CN" altLang="zh-CN" sz="1800" kern="100" dirty="0">
                <a:solidFill>
                  <a:srgbClr val="0000FF"/>
                </a:solidFill>
                <a:effectLst/>
                <a:latin typeface="Times New Roman" panose="02020603050405020304" pitchFamily="18" charset="0"/>
                <a:ea typeface="宋体" panose="02010600030101010101" pitchFamily="2" charset="-122"/>
              </a:rPr>
              <a:t>，能快速发现未知和隐藏的网络流量状态。</a:t>
            </a:r>
            <a:r>
              <a:rPr lang="en-US" altLang="zh-CN" sz="1800" kern="100" dirty="0">
                <a:effectLst/>
                <a:latin typeface="Times New Roman" panose="02020603050405020304" pitchFamily="18" charset="0"/>
                <a:ea typeface="宋体" panose="02010600030101010101" pitchFamily="2" charset="-122"/>
              </a:rPr>
              <a:t> </a:t>
            </a:r>
            <a:r>
              <a:rPr lang="zh-CN" altLang="en-US" sz="1800" b="1" kern="100" dirty="0">
                <a:effectLst/>
                <a:latin typeface="Times New Roman" panose="02020603050405020304" pitchFamily="18" charset="0"/>
                <a:ea typeface="宋体" panose="02010600030101010101" pitchFamily="2" charset="-122"/>
              </a:rPr>
              <a:t>（因为相对于</a:t>
            </a:r>
            <a:r>
              <a:rPr lang="en-US" altLang="zh-CN" sz="1800" b="1" kern="100" dirty="0">
                <a:effectLst/>
                <a:latin typeface="Times New Roman" panose="02020603050405020304" pitchFamily="18" charset="0"/>
                <a:ea typeface="宋体" panose="02010600030101010101" pitchFamily="2" charset="-122"/>
              </a:rPr>
              <a:t>LSTM</a:t>
            </a:r>
            <a:r>
              <a:rPr lang="zh-CN" altLang="en-US"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GRU</a:t>
            </a:r>
            <a:r>
              <a:rPr lang="zh-CN" altLang="en-US" sz="1800" b="1" kern="100" dirty="0">
                <a:effectLst/>
                <a:latin typeface="Times New Roman" panose="02020603050405020304" pitchFamily="18" charset="0"/>
                <a:ea typeface="宋体" panose="02010600030101010101" pitchFamily="2" charset="-122"/>
              </a:rPr>
              <a:t>把输入门、遗忘门和输出门，变成了更新门和重置门，有效减少了参数）</a:t>
            </a:r>
            <a:endParaRPr lang="zh-CN" altLang="zh-CN" sz="1800" b="1" kern="100" dirty="0">
              <a:effectLst/>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12</a:t>
            </a:fld>
            <a:endParaRPr lang="zh-CN" altLang="en-US"/>
          </a:p>
        </p:txBody>
      </p:sp>
    </p:spTree>
    <p:extLst>
      <p:ext uri="{BB962C8B-B14F-4D97-AF65-F5344CB8AC3E}">
        <p14:creationId xmlns:p14="http://schemas.microsoft.com/office/powerpoint/2010/main" val="190364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mn-ea"/>
              </a:rPr>
              <a:t>根据当前网络状态实时生成所有源交换机节点到目的交换机节点的最优路由转发</a:t>
            </a: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13</a:t>
            </a:fld>
            <a:endParaRPr lang="zh-CN" altLang="en-US"/>
          </a:p>
        </p:txBody>
      </p:sp>
    </p:spTree>
    <p:extLst>
      <p:ext uri="{BB962C8B-B14F-4D97-AF65-F5344CB8AC3E}">
        <p14:creationId xmlns:p14="http://schemas.microsoft.com/office/powerpoint/2010/main" val="351846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dirty="0"/>
              <a:t>实验环境</a:t>
            </a:r>
            <a:endParaRPr lang="en-US" altLang="zh-CN" b="1" dirty="0"/>
          </a:p>
          <a:p>
            <a:endParaRPr lang="en-US" altLang="zh-CN" b="1"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14</a:t>
            </a:fld>
            <a:endParaRPr lang="zh-CN" altLang="en-US"/>
          </a:p>
        </p:txBody>
      </p:sp>
    </p:spTree>
    <p:extLst>
      <p:ext uri="{BB962C8B-B14F-4D97-AF65-F5344CB8AC3E}">
        <p14:creationId xmlns:p14="http://schemas.microsoft.com/office/powerpoint/2010/main" val="125212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分析</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网络流量状态预测算法对</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智能路由方法性能的影响。从图</a:t>
            </a:r>
            <a:r>
              <a:rPr lang="en-US" altLang="zh-CN" sz="1800" kern="100" dirty="0">
                <a:effectLst/>
                <a:latin typeface="Times New Roman" panose="02020603050405020304" pitchFamily="18" charset="0"/>
                <a:ea typeface="宋体" panose="02010600030101010101" pitchFamily="2" charset="-122"/>
              </a:rPr>
              <a:t>3-7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可以看出，智能体使用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预测算法获得的奖励值明显比不使用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预测算法高。这是由于</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预测算法一方面能够发现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网络中隐藏和未知的网络流量状态，而基于</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技术的网络测量机制一般很难获取这些隐藏和未知的网络流量状态，另一方面</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预测算法能够预测未来一段时间内网络流量状态的变化趋势，因此使用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网络流量状态预测算法，能够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让</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智能路由算法探索到更大的状态空间，学习到更优的行为动作，从而获得更高的奖励值，</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验证了使用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a:t>
            </a:r>
            <a:r>
              <a:rPr lang="zh-CN" altLang="zh-CN" dirty="0">
                <a:effectLst/>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测算法能够在一定程度上提升</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智能路由算法的性能</a:t>
            </a: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15</a:t>
            </a:fld>
            <a:endParaRPr lang="zh-CN" altLang="en-US"/>
          </a:p>
        </p:txBody>
      </p:sp>
    </p:spTree>
    <p:extLst>
      <p:ext uri="{BB962C8B-B14F-4D97-AF65-F5344CB8AC3E}">
        <p14:creationId xmlns:p14="http://schemas.microsoft.com/office/powerpoint/2010/main" val="104807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紧接着还对相关权重因子进行了对比。</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首先分析</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网络流量状态预测算法对</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智能路由方法性能的影响。从图</a:t>
            </a:r>
            <a:r>
              <a:rPr lang="en-US" altLang="zh-CN" sz="1800" kern="100" dirty="0">
                <a:effectLst/>
                <a:latin typeface="Times New Roman" panose="02020603050405020304" pitchFamily="18" charset="0"/>
                <a:ea typeface="宋体" panose="02010600030101010101" pitchFamily="2" charset="-122"/>
              </a:rPr>
              <a:t>3-7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可以看出，智能体使用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预测算法获得的奖励值明显比不使用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预测算法高。这是由于</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预测算法一方面能够发现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网络中隐藏和未知的网络流量状态，而基于</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技术的网络测量机制一般很难获取这些隐藏和未知的网络流量状态，另一方面</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预测算法能够预测未来一段时间内网络流量状态的变化趋势，因此使用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网络流量状态预测算法，能够让</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智能路由算法探索到更大的状态空间，学习到更优的行为动作，从而获得更高的奖励值，验证了使用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a:t>
            </a:r>
            <a:r>
              <a:rPr lang="zh-CN" altLang="zh-CN" dirty="0">
                <a:effectLst/>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测算法能够在一定程度上提升</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智能路由算法的性能</a:t>
            </a: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16</a:t>
            </a:fld>
            <a:endParaRPr lang="zh-CN" altLang="en-US"/>
          </a:p>
        </p:txBody>
      </p:sp>
    </p:spTree>
    <p:extLst>
      <p:ext uri="{BB962C8B-B14F-4D97-AF65-F5344CB8AC3E}">
        <p14:creationId xmlns:p14="http://schemas.microsoft.com/office/powerpoint/2010/main" val="1629423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接下来</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首先分析</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网络流量状态预测算法对</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智能路由方法性能的影响。从图</a:t>
            </a:r>
            <a:r>
              <a:rPr lang="en-US" altLang="zh-CN" sz="1800" kern="100" dirty="0">
                <a:effectLst/>
                <a:latin typeface="Times New Roman" panose="02020603050405020304" pitchFamily="18" charset="0"/>
                <a:ea typeface="宋体" panose="02010600030101010101" pitchFamily="2" charset="-122"/>
              </a:rPr>
              <a:t>3-7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可以看出，智能体使用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预测算法获得的奖励值明显比不使用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预测算法高。这是由于</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预测算法一方面能够发现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网络中隐藏和未知的网络流量状态，而基于</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技术的网络测量机制一般很难获取这些隐藏和未知的网络流量状态，另一方面</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预测算法能够预测未来一段时间内网络流量状态的变化趋势，因此使用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网络流量状态预测算法，能够让</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智能路由算法探索到更大的状态空间，学习到更优的行为动作，从而获得更高的奖励值，验证了使用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a:t>
            </a:r>
            <a:r>
              <a:rPr lang="zh-CN" altLang="zh-CN" dirty="0">
                <a:effectLst/>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测算法能够在一定程度上提升</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智能路由算法的性能</a:t>
            </a: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17</a:t>
            </a:fld>
            <a:endParaRPr lang="zh-CN" altLang="en-US"/>
          </a:p>
        </p:txBody>
      </p:sp>
    </p:spTree>
    <p:extLst>
      <p:ext uri="{BB962C8B-B14F-4D97-AF65-F5344CB8AC3E}">
        <p14:creationId xmlns:p14="http://schemas.microsoft.com/office/powerpoint/2010/main" val="2671499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然后是</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首先分析</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网络流量状态预测算法对</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智能路由方法性能的影响。从图</a:t>
            </a:r>
            <a:r>
              <a:rPr lang="en-US" altLang="zh-CN" sz="1800" kern="100" dirty="0">
                <a:effectLst/>
                <a:latin typeface="Times New Roman" panose="02020603050405020304" pitchFamily="18" charset="0"/>
                <a:ea typeface="宋体" panose="02010600030101010101" pitchFamily="2" charset="-122"/>
              </a:rPr>
              <a:t>3-7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可以看出，智能体使用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预测算法获得的奖励值明显比不使用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预测算法高。这是由于</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预测算法一方面能够发现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网络中隐藏和未知的网络流量状态，而基于</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技术的网络测量机制一般很难获取这些隐藏和未知的网络流量状态，另一方面</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预测算法能够预测未来一段时间内网络流量状态的变化趋势，因此使用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网络流量状态预测算法，能够让</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智能路由算法探索到更大的状态空间，学习到更优的行为动作，从而获得更高的奖励值，验证了使用</a:t>
            </a:r>
            <a:r>
              <a:rPr lang="en-US" altLang="zh-CN" sz="1800" kern="100" dirty="0">
                <a:effectLst/>
                <a:latin typeface="Times New Roman" panose="02020603050405020304" pitchFamily="18" charset="0"/>
                <a:ea typeface="宋体" panose="02010600030101010101" pitchFamily="2" charset="-122"/>
              </a:rPr>
              <a:t>GRU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网络流量状态预</a:t>
            </a:r>
            <a:r>
              <a:rPr lang="zh-CN" altLang="zh-CN" dirty="0">
                <a:effectLst/>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测算法能够在一定程度上提升</a:t>
            </a:r>
            <a:r>
              <a:rPr lang="en-US" altLang="zh-CN" sz="1800" kern="100" dirty="0">
                <a:effectLst/>
                <a:latin typeface="Times New Roman" panose="02020603050405020304" pitchFamily="18" charset="0"/>
                <a:ea typeface="宋体" panose="02010600030101010101" pitchFamily="2" charset="-122"/>
              </a:rPr>
              <a:t>DRL-TP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智能路由算法的性能</a:t>
            </a: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18</a:t>
            </a:fld>
            <a:endParaRPr lang="zh-CN" altLang="en-US"/>
          </a:p>
        </p:txBody>
      </p:sp>
    </p:spTree>
    <p:extLst>
      <p:ext uri="{BB962C8B-B14F-4D97-AF65-F5344CB8AC3E}">
        <p14:creationId xmlns:p14="http://schemas.microsoft.com/office/powerpoint/2010/main" val="2769648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接下来是</a:t>
            </a: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lang="en-US"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DDPG</a:t>
            </a:r>
            <a:r>
              <a:rPr lang="zh-CN" altLang="en-US"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PPO</a:t>
            </a:r>
            <a:r>
              <a:rPr lang="zh-CN" altLang="en-US"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基于策略的强化学习算法，通过概率的方式选取动作策略，对高维、连续的动作空间表现较为优异，但存在局部收敛、策略评估过程不够高效等缺点。</a:t>
            </a:r>
            <a:endParaRPr lang="en-US"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Dueling DQN</a:t>
            </a:r>
            <a:r>
              <a:rPr lang="zh-CN" altLang="en-US"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基于价值的</a:t>
            </a:r>
            <a:r>
              <a:rPr lang="en-US"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强化学习算法</a:t>
            </a:r>
            <a:r>
              <a:rPr lang="zh-CN" altLang="zh-CN" sz="1200" b="0" kern="100" dirty="0">
                <a:solidFill>
                  <a:srgbClr val="000000"/>
                </a:solidFill>
                <a:effectLst/>
                <a:latin typeface="Times New Roman" panose="02020603050405020304" pitchFamily="18" charset="0"/>
                <a:ea typeface="+mn-ea"/>
                <a:cs typeface="Times New Roman" panose="02020603050405020304" pitchFamily="18" charset="0"/>
              </a:rPr>
              <a:t>。按最高价值</a:t>
            </a:r>
            <a:r>
              <a:rPr lang="zh-CN" altLang="zh-CN" sz="1200" b="1" kern="100" dirty="0">
                <a:solidFill>
                  <a:srgbClr val="000000"/>
                </a:solidFill>
                <a:effectLst/>
                <a:latin typeface="Times New Roman" panose="02020603050405020304" pitchFamily="18" charset="0"/>
                <a:ea typeface="+mn-ea"/>
                <a:cs typeface="Times New Roman" panose="02020603050405020304" pitchFamily="18" charset="0"/>
              </a:rPr>
              <a:t>选取动作策略，随着状态价值的改变，动作策略也会及时调整，因此能够较快的达到全局收敛状态，对离散的动作空间表现优异</a:t>
            </a:r>
            <a:endParaRPr lang="en-US"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文</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中动作空间是一种离散状态</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由候选路径矩阵构成，加上</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SDN</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智能路由方法需要能够实时做出最佳路由决策，因此，在</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DRL-TP</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智能路由算法中，深度强化学习模块使用基于价值的</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Dueling DQN</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算法</a:t>
            </a: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更加合适。</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19</a:t>
            </a:fld>
            <a:endParaRPr lang="zh-CN" altLang="en-US"/>
          </a:p>
        </p:txBody>
      </p:sp>
    </p:spTree>
    <p:extLst>
      <p:ext uri="{BB962C8B-B14F-4D97-AF65-F5344CB8AC3E}">
        <p14:creationId xmlns:p14="http://schemas.microsoft.com/office/powerpoint/2010/main" val="76467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本次答辩内容由研究背景及意义、研究现状、论文两个研究点以及总结与展望组成。</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2</a:t>
            </a:fld>
            <a:endParaRPr lang="zh-CN" altLang="en-US"/>
          </a:p>
        </p:txBody>
      </p:sp>
    </p:spTree>
    <p:extLst>
      <p:ext uri="{BB962C8B-B14F-4D97-AF65-F5344CB8AC3E}">
        <p14:creationId xmlns:p14="http://schemas.microsoft.com/office/powerpoint/2010/main" val="3103893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200" kern="100" dirty="0">
                <a:solidFill>
                  <a:srgbClr val="000000"/>
                </a:solidFill>
                <a:effectLst/>
                <a:latin typeface="Times New Roman" panose="02020603050405020304" pitchFamily="18" charset="0"/>
                <a:ea typeface="宋体" panose="02010600030101010101" pitchFamily="2" charset="-122"/>
              </a:rPr>
              <a:t>最后是</a:t>
            </a:r>
            <a:endParaRPr lang="en-US" altLang="zh-CN" sz="1200" kern="100" dirty="0">
              <a:solidFill>
                <a:srgbClr val="000000"/>
              </a:solidFill>
              <a:effectLst/>
              <a:latin typeface="Times New Roman" panose="02020603050405020304" pitchFamily="18" charset="0"/>
              <a:ea typeface="宋体" panose="02010600030101010101" pitchFamily="2" charset="-122"/>
            </a:endParaRPr>
          </a:p>
          <a:p>
            <a:pPr algn="just"/>
            <a:endParaRPr lang="en-US" altLang="zh-CN" sz="1200" kern="100" dirty="0">
              <a:solidFill>
                <a:srgbClr val="000000"/>
              </a:solidFill>
              <a:effectLst/>
              <a:latin typeface="Times New Roman" panose="02020603050405020304" pitchFamily="18" charset="0"/>
              <a:ea typeface="宋体" panose="02010600030101010101" pitchFamily="2" charset="-122"/>
            </a:endParaRPr>
          </a:p>
          <a:p>
            <a:pPr algn="just"/>
            <a:r>
              <a:rPr lang="zh-CN" altLang="en-US" sz="1800" kern="100" dirty="0">
                <a:solidFill>
                  <a:srgbClr val="000000"/>
                </a:solidFill>
                <a:effectLst/>
                <a:latin typeface="Times New Roman" panose="02020603050405020304" pitchFamily="18" charset="0"/>
                <a:ea typeface="宋体" panose="02010600030101010101" pitchFamily="2" charset="-122"/>
              </a:rPr>
              <a:t>通过三种路由算法的网络时延、丢包率和吞吐量的结果对比图，可以得出一些结论：</a:t>
            </a:r>
            <a:endParaRPr lang="en-US" altLang="zh-CN" sz="1800" kern="100" dirty="0">
              <a:solidFill>
                <a:srgbClr val="000000"/>
              </a:solidFill>
              <a:effectLst/>
              <a:latin typeface="Times New Roman" panose="02020603050405020304" pitchFamily="18" charset="0"/>
              <a:ea typeface="宋体" panose="02010600030101010101" pitchFamily="2" charset="-122"/>
            </a:endParaRPr>
          </a:p>
          <a:p>
            <a:pPr algn="just"/>
            <a:endParaRPr lang="en-US" altLang="zh-CN" sz="1800" kern="100" dirty="0">
              <a:solidFill>
                <a:srgbClr val="000000"/>
              </a:solidFill>
              <a:effectLst/>
              <a:latin typeface="Times New Roman" panose="02020603050405020304" pitchFamily="18" charset="0"/>
              <a:ea typeface="宋体" panose="02010600030101010101" pitchFamily="2" charset="-122"/>
            </a:endParaRPr>
          </a:p>
          <a:p>
            <a:pPr algn="just"/>
            <a:r>
              <a:rPr lang="zh-CN" altLang="zh-CN" sz="1800" kern="100" dirty="0">
                <a:solidFill>
                  <a:srgbClr val="000000"/>
                </a:solidFill>
                <a:effectLst/>
                <a:latin typeface="Times New Roman" panose="02020603050405020304" pitchFamily="18" charset="0"/>
                <a:ea typeface="宋体" panose="02010600030101010101" pitchFamily="2" charset="-122"/>
              </a:rPr>
              <a:t>（</a:t>
            </a:r>
            <a:r>
              <a:rPr lang="en-US" altLang="zh-CN" sz="1800" kern="100" dirty="0">
                <a:solidFill>
                  <a:srgbClr val="000000"/>
                </a:solidFill>
                <a:effectLst/>
                <a:latin typeface="Times New Roman" panose="02020603050405020304" pitchFamily="18" charset="0"/>
                <a:ea typeface="宋体" panose="02010600030101010101" pitchFamily="2" charset="-122"/>
              </a:rPr>
              <a:t>1</a:t>
            </a:r>
            <a:r>
              <a:rPr lang="zh-CN" altLang="zh-CN" sz="1800" kern="100" dirty="0">
                <a:solidFill>
                  <a:srgbClr val="000000"/>
                </a:solidFill>
                <a:effectLst/>
                <a:latin typeface="Times New Roman" panose="02020603050405020304" pitchFamily="18" charset="0"/>
                <a:ea typeface="宋体" panose="02010600030101010101" pitchFamily="2" charset="-122"/>
              </a:rPr>
              <a:t>）基于本文构建的</a:t>
            </a:r>
            <a:r>
              <a:rPr lang="en-US" altLang="zh-CN" sz="1800" kern="100" dirty="0">
                <a:solidFill>
                  <a:srgbClr val="000000"/>
                </a:solidFill>
                <a:effectLst/>
                <a:latin typeface="Times New Roman" panose="02020603050405020304" pitchFamily="18" charset="0"/>
                <a:ea typeface="宋体" panose="02010600030101010101" pitchFamily="2" charset="-122"/>
              </a:rPr>
              <a:t>SDN</a:t>
            </a:r>
            <a:r>
              <a:rPr lang="zh-CN" altLang="zh-CN" sz="1800" kern="100" dirty="0">
                <a:solidFill>
                  <a:srgbClr val="000000"/>
                </a:solidFill>
                <a:effectLst/>
                <a:latin typeface="Times New Roman" panose="02020603050405020304" pitchFamily="18" charset="0"/>
                <a:ea typeface="宋体" panose="02010600030101010101" pitchFamily="2" charset="-122"/>
              </a:rPr>
              <a:t>网络拓扑，发送流大小增大到</a:t>
            </a:r>
            <a:r>
              <a:rPr lang="en-US" altLang="zh-CN" sz="1800" kern="100" dirty="0">
                <a:solidFill>
                  <a:srgbClr val="000000"/>
                </a:solidFill>
                <a:effectLst/>
                <a:latin typeface="Times New Roman" panose="02020603050405020304" pitchFamily="18" charset="0"/>
                <a:ea typeface="宋体" panose="02010600030101010101" pitchFamily="2" charset="-122"/>
              </a:rPr>
              <a:t>40Mbit/s</a:t>
            </a:r>
            <a:r>
              <a:rPr lang="zh-CN" altLang="zh-CN" sz="1800" kern="100" dirty="0">
                <a:solidFill>
                  <a:srgbClr val="000000"/>
                </a:solidFill>
                <a:effectLst/>
                <a:latin typeface="Times New Roman" panose="02020603050405020304" pitchFamily="18" charset="0"/>
                <a:ea typeface="宋体" panose="02010600030101010101" pitchFamily="2" charset="-122"/>
              </a:rPr>
              <a:t>后，网络中会出现较为明显的拥塞现象；</a:t>
            </a:r>
            <a:endParaRPr lang="en-US" altLang="zh-CN" sz="1800" kern="100" dirty="0">
              <a:solidFill>
                <a:srgbClr val="000000"/>
              </a:solidFill>
              <a:effectLst/>
              <a:latin typeface="Times New Roman" panose="02020603050405020304" pitchFamily="18" charset="0"/>
              <a:ea typeface="宋体" panose="02010600030101010101" pitchFamily="2" charset="-122"/>
            </a:endParaRPr>
          </a:p>
          <a:p>
            <a:pPr algn="just"/>
            <a:endParaRPr lang="zh-CN"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solidFill>
                  <a:srgbClr val="000000"/>
                </a:solidFill>
                <a:effectLst/>
                <a:latin typeface="Times New Roman" panose="02020603050405020304" pitchFamily="18" charset="0"/>
                <a:ea typeface="宋体" panose="02010600030101010101" pitchFamily="2" charset="-122"/>
              </a:rPr>
              <a:t>（</a:t>
            </a:r>
            <a:r>
              <a:rPr lang="en-US" altLang="zh-CN" sz="1800" kern="100" dirty="0">
                <a:solidFill>
                  <a:srgbClr val="000000"/>
                </a:solidFill>
                <a:effectLst/>
                <a:latin typeface="Times New Roman" panose="02020603050405020304" pitchFamily="18" charset="0"/>
                <a:ea typeface="宋体" panose="02010600030101010101" pitchFamily="2" charset="-122"/>
              </a:rPr>
              <a:t>2</a:t>
            </a:r>
            <a:r>
              <a:rPr lang="zh-CN" altLang="zh-CN" sz="1800" kern="100" dirty="0">
                <a:solidFill>
                  <a:srgbClr val="000000"/>
                </a:solidFill>
                <a:effectLst/>
                <a:latin typeface="Times New Roman" panose="02020603050405020304" pitchFamily="18" charset="0"/>
                <a:ea typeface="宋体" panose="02010600030101010101" pitchFamily="2" charset="-122"/>
              </a:rPr>
              <a:t>）当网络出现较为明显的拥塞现象时，</a:t>
            </a:r>
            <a:r>
              <a:rPr lang="en-US" altLang="zh-CN" sz="1800" kern="100" dirty="0">
                <a:solidFill>
                  <a:srgbClr val="000000"/>
                </a:solidFill>
                <a:effectLst/>
                <a:latin typeface="Times New Roman" panose="02020603050405020304" pitchFamily="18" charset="0"/>
                <a:ea typeface="宋体" panose="02010600030101010101" pitchFamily="2" charset="-122"/>
              </a:rPr>
              <a:t>Dijkstra</a:t>
            </a:r>
            <a:r>
              <a:rPr lang="zh-CN" altLang="zh-CN" sz="1800" kern="100" dirty="0">
                <a:solidFill>
                  <a:srgbClr val="000000"/>
                </a:solidFill>
                <a:effectLst/>
                <a:latin typeface="Times New Roman" panose="02020603050405020304" pitchFamily="18" charset="0"/>
                <a:ea typeface="宋体" panose="02010600030101010101" pitchFamily="2" charset="-122"/>
              </a:rPr>
              <a:t>与</a:t>
            </a:r>
            <a:r>
              <a:rPr lang="en-US" altLang="zh-CN" sz="1800" kern="100" dirty="0">
                <a:solidFill>
                  <a:srgbClr val="000000"/>
                </a:solidFill>
                <a:effectLst/>
                <a:latin typeface="Times New Roman" panose="02020603050405020304" pitchFamily="18" charset="0"/>
                <a:ea typeface="宋体" panose="02010600030101010101" pitchFamily="2" charset="-122"/>
              </a:rPr>
              <a:t>OSPF </a:t>
            </a:r>
            <a:r>
              <a:rPr lang="zh-CN" altLang="zh-CN" sz="1800" kern="100" dirty="0">
                <a:solidFill>
                  <a:srgbClr val="000000"/>
                </a:solidFill>
                <a:effectLst/>
                <a:latin typeface="Times New Roman" panose="02020603050405020304" pitchFamily="18" charset="0"/>
                <a:ea typeface="宋体" panose="02010600030101010101" pitchFamily="2" charset="-122"/>
              </a:rPr>
              <a:t>两种路由算法不能有效的调整路由转发策略，从而降低了网络的性能，而本文提出的</a:t>
            </a:r>
            <a:r>
              <a:rPr lang="en-US" altLang="zh-CN" sz="1800" kern="100" dirty="0">
                <a:solidFill>
                  <a:srgbClr val="000000"/>
                </a:solidFill>
                <a:effectLst/>
                <a:latin typeface="Times New Roman" panose="02020603050405020304" pitchFamily="18" charset="0"/>
                <a:ea typeface="宋体" panose="02010600030101010101" pitchFamily="2" charset="-122"/>
              </a:rPr>
              <a:t>DRL-TP</a:t>
            </a:r>
            <a:r>
              <a:rPr lang="zh-CN" altLang="zh-CN" sz="1800" kern="100" dirty="0">
                <a:solidFill>
                  <a:srgbClr val="000000"/>
                </a:solidFill>
                <a:effectLst/>
                <a:latin typeface="Times New Roman" panose="02020603050405020304" pitchFamily="18" charset="0"/>
                <a:ea typeface="宋体" panose="02010600030101010101" pitchFamily="2" charset="-122"/>
              </a:rPr>
              <a:t>智能路由算法能够实时监测网络状态，并结合多个网络链路指标动态调整最优路由转发策略，即使在网络出现较为严重的拥塞现象时，仍能保证网络的性能，验证了</a:t>
            </a:r>
            <a:r>
              <a:rPr lang="en-US" altLang="zh-CN" sz="1800" kern="100" dirty="0">
                <a:solidFill>
                  <a:srgbClr val="000000"/>
                </a:solidFill>
                <a:effectLst/>
                <a:latin typeface="Times New Roman" panose="02020603050405020304" pitchFamily="18" charset="0"/>
                <a:ea typeface="宋体" panose="02010600030101010101" pitchFamily="2" charset="-122"/>
              </a:rPr>
              <a:t>DRL-TP</a:t>
            </a:r>
            <a:r>
              <a:rPr lang="zh-CN" altLang="zh-CN" sz="1800" kern="100" dirty="0">
                <a:solidFill>
                  <a:srgbClr val="000000"/>
                </a:solidFill>
                <a:effectLst/>
                <a:latin typeface="Times New Roman" panose="02020603050405020304" pitchFamily="18" charset="0"/>
                <a:ea typeface="宋体" panose="02010600030101010101" pitchFamily="2" charset="-122"/>
              </a:rPr>
              <a:t>智能路由算法的有效性。</a:t>
            </a:r>
            <a:endParaRPr lang="en-US" altLang="zh-CN" sz="1800" kern="100" dirty="0">
              <a:solidFill>
                <a:srgbClr val="000000"/>
              </a:solidFill>
              <a:effectLst/>
              <a:latin typeface="Times New Roman" panose="02020603050405020304" pitchFamily="18" charset="0"/>
              <a:ea typeface="宋体" panose="02010600030101010101" pitchFamily="2" charset="-122"/>
            </a:endParaRPr>
          </a:p>
          <a:p>
            <a:pPr algn="just"/>
            <a:endParaRPr lang="zh-CN"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latin typeface="Times New Roman" panose="02020603050405020304" pitchFamily="18" charset="0"/>
                <a:ea typeface="宋体" panose="02010600030101010101" pitchFamily="2" charset="-122"/>
              </a:rPr>
              <a:t>根据实验结果表明</a:t>
            </a:r>
            <a:r>
              <a:rPr lang="zh-CN" altLang="en-US" sz="1200" dirty="0">
                <a:latin typeface="Times New Roman" panose="02020603050405020304" pitchFamily="18" charset="0"/>
                <a:ea typeface="宋体" panose="02010600030101010101" pitchFamily="2" charset="-122"/>
              </a:rPr>
              <a:t>，相比</a:t>
            </a:r>
            <a:r>
              <a:rPr lang="en-US" altLang="zh-CN" sz="1200" dirty="0">
                <a:latin typeface="Times New Roman" panose="02020603050405020304" pitchFamily="18" charset="0"/>
                <a:ea typeface="宋体" panose="02010600030101010101" pitchFamily="2" charset="-122"/>
              </a:rPr>
              <a:t>DIJSKTRA</a:t>
            </a:r>
            <a:r>
              <a:rPr lang="zh-CN" altLang="en-US" sz="1200" dirty="0">
                <a:latin typeface="Times New Roman" panose="02020603050405020304" pitchFamily="18" charset="0"/>
                <a:ea typeface="宋体" panose="02010600030101010101" pitchFamily="2" charset="-122"/>
              </a:rPr>
              <a:t>和</a:t>
            </a:r>
            <a:r>
              <a:rPr lang="en-US" altLang="zh-CN" sz="1200" dirty="0">
                <a:latin typeface="Times New Roman" panose="02020603050405020304" pitchFamily="18" charset="0"/>
                <a:ea typeface="宋体" panose="02010600030101010101" pitchFamily="2" charset="-122"/>
              </a:rPr>
              <a:t>OSPF</a:t>
            </a:r>
            <a:r>
              <a:rPr lang="zh-CN" altLang="en-US" sz="1200" dirty="0">
                <a:latin typeface="Times New Roman" panose="02020603050405020304" pitchFamily="18" charset="0"/>
                <a:ea typeface="宋体" panose="02010600030101010101" pitchFamily="2" charset="-122"/>
              </a:rPr>
              <a:t>路由算法，</a:t>
            </a:r>
            <a:r>
              <a:rPr lang="en-US" altLang="zh-CN" sz="1200" dirty="0">
                <a:latin typeface="Times New Roman" panose="02020603050405020304" pitchFamily="18" charset="0"/>
                <a:ea typeface="宋体" panose="02010600030101010101" pitchFamily="2" charset="-122"/>
              </a:rPr>
              <a:t>DRL-TP</a:t>
            </a:r>
            <a:r>
              <a:rPr lang="zh-CN" altLang="en-US" sz="1200" dirty="0">
                <a:latin typeface="Times New Roman" panose="02020603050405020304" pitchFamily="18" charset="0"/>
                <a:ea typeface="宋体" panose="02010600030101010101" pitchFamily="2" charset="-122"/>
              </a:rPr>
              <a:t>智能路由算法能够显著提升网络吞吐量，有效降低了网络时延和网络丢包率，且当网络处于拥塞状态时，</a:t>
            </a:r>
            <a:r>
              <a:rPr lang="en-US" altLang="zh-CN" sz="1200" dirty="0">
                <a:latin typeface="Times New Roman" panose="02020603050405020304" pitchFamily="18" charset="0"/>
                <a:ea typeface="宋体" panose="02010600030101010101" pitchFamily="2" charset="-122"/>
              </a:rPr>
              <a:t>DRL-TP</a:t>
            </a:r>
            <a:r>
              <a:rPr lang="zh-CN" altLang="en-US" sz="1200" dirty="0">
                <a:latin typeface="Times New Roman" panose="02020603050405020304" pitchFamily="18" charset="0"/>
                <a:ea typeface="宋体" panose="02010600030101010101" pitchFamily="2" charset="-122"/>
              </a:rPr>
              <a:t>智能路由算法仍能较好的保证网络性能不受影响，</a:t>
            </a:r>
            <a:r>
              <a:rPr lang="zh-CN" altLang="zh-CN" sz="10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即使在网络出现较为严重的拥塞现象时，验证了</a:t>
            </a:r>
            <a:r>
              <a:rPr lang="en-US" altLang="zh-CN" sz="1000" kern="100" dirty="0">
                <a:solidFill>
                  <a:srgbClr val="000000"/>
                </a:solidFill>
                <a:effectLst/>
                <a:latin typeface="Times New Roman" panose="02020603050405020304" pitchFamily="18" charset="0"/>
                <a:ea typeface="宋体" panose="02010600030101010101" pitchFamily="2" charset="-122"/>
              </a:rPr>
              <a:t>DRL-TP</a:t>
            </a:r>
            <a:r>
              <a:rPr lang="zh-CN" altLang="zh-CN" sz="10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智能路由算法的有效性。</a:t>
            </a:r>
            <a:endParaRPr lang="en-US" altLang="zh-CN" sz="1000" dirty="0">
              <a:latin typeface="Times New Roman" panose="02020603050405020304" pitchFamily="18" charset="0"/>
              <a:ea typeface="宋体" panose="02010600030101010101" pitchFamily="2" charset="-122"/>
            </a:endParaRPr>
          </a:p>
          <a:p>
            <a:endParaRPr lang="zh-CN" altLang="en-US" sz="1800"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20</a:t>
            </a:fld>
            <a:endParaRPr lang="zh-CN" altLang="en-US"/>
          </a:p>
        </p:txBody>
      </p:sp>
    </p:spTree>
    <p:extLst>
      <p:ext uri="{BB962C8B-B14F-4D97-AF65-F5344CB8AC3E}">
        <p14:creationId xmlns:p14="http://schemas.microsoft.com/office/powerpoint/2010/main" val="104474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接下来是论文研究的第二个点，</a:t>
            </a:r>
            <a:r>
              <a:rPr lang="en-US" altLang="zh-CN" sz="1200" b="1" dirty="0"/>
              <a:t>SDN</a:t>
            </a:r>
            <a:r>
              <a:rPr lang="zh-CN" altLang="en-US" sz="1200" b="1" dirty="0"/>
              <a:t>多控制器下的智能路由方法</a:t>
            </a:r>
          </a:p>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21</a:t>
            </a:fld>
            <a:endParaRPr lang="zh-CN" altLang="en-US"/>
          </a:p>
        </p:txBody>
      </p:sp>
    </p:spTree>
    <p:extLst>
      <p:ext uri="{BB962C8B-B14F-4D97-AF65-F5344CB8AC3E}">
        <p14:creationId xmlns:p14="http://schemas.microsoft.com/office/powerpoint/2010/main" val="19081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22</a:t>
            </a:fld>
            <a:endParaRPr lang="zh-CN" altLang="en-US"/>
          </a:p>
        </p:txBody>
      </p:sp>
    </p:spTree>
    <p:extLst>
      <p:ext uri="{BB962C8B-B14F-4D97-AF65-F5344CB8AC3E}">
        <p14:creationId xmlns:p14="http://schemas.microsoft.com/office/powerpoint/2010/main" val="293943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本章将整个网络划分为三个子域，每个本地控制器管理一个子域。本地控制器实现的主要功能有：（</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）处理本域内的路由转发请求并生成最优域内路由转发路径；（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）发送域间路由请求给根控制器，收到根控制器响应的最优域间路由转发路径后，生成最优域间路由转发策略。在每个网络子域中都部署了数据平面、控制平面、管理平面和知识平面。</a:t>
            </a:r>
            <a:endParaRPr lang="en-US" altLang="zh-CN" sz="1800" kern="100" dirty="0">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负责本域内的路由转发请求并生成最优域内路由转发路径</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通过协同通信模块发送域间路由请求给根控制器</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根控制器响应的最优域间路由转发路径后，生成最优域间路由转发策略，下发给数据平面。</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本章使用</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技术设计了一个协同通信模块，用于实现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多域之间的消息传递与同步。</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是对网络中不同主机上的应用进程之间进行双向通信的端点抽象，是</a:t>
            </a:r>
            <a:r>
              <a:rPr lang="en-US" altLang="zh-CN" sz="1800" kern="100" dirty="0">
                <a:effectLst/>
                <a:latin typeface="Times New Roman" panose="02020603050405020304" pitchFamily="18" charset="0"/>
                <a:ea typeface="宋体" panose="02010600030101010101" pitchFamily="2" charset="-122"/>
              </a:rPr>
              <a:t>TCP/IP</a:t>
            </a:r>
            <a:r>
              <a:rPr lang="zh-CN" altLang="zh-CN" sz="1800" kern="100" dirty="0">
                <a:effectLst/>
                <a:latin typeface="Times New Roman" panose="02020603050405020304" pitchFamily="18" charset="0"/>
                <a:ea typeface="宋体" panose="02010600030101010101" pitchFamily="2" charset="-122"/>
              </a:rPr>
              <a:t>通信协议的基本操作单元。因此，</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是一种可靠的传输机制。</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通信过程十分简便，客户端通过服务器绑定的</a:t>
            </a:r>
            <a:r>
              <a:rPr lang="en-US" altLang="zh-CN" sz="1800" kern="100" dirty="0">
                <a:effectLst/>
                <a:latin typeface="Times New Roman" panose="02020603050405020304" pitchFamily="18" charset="0"/>
                <a:ea typeface="宋体" panose="02010600030101010101" pitchFamily="2" charset="-122"/>
              </a:rPr>
              <a:t>IP</a:t>
            </a:r>
            <a:r>
              <a:rPr lang="zh-CN" altLang="zh-CN" sz="1800" kern="100" dirty="0">
                <a:effectLst/>
                <a:latin typeface="Times New Roman" panose="02020603050405020304" pitchFamily="18" charset="0"/>
                <a:ea typeface="宋体" panose="02010600030101010101" pitchFamily="2" charset="-122"/>
              </a:rPr>
              <a:t>地址和端口进行连接，实现客户端和服务端双方的通信与网络信息传输。本章将根控制器作为服务端，本地控制器作为客户端，它们之间的消息体被封装在</a:t>
            </a:r>
            <a:r>
              <a:rPr lang="en-US" altLang="zh-CN" sz="1800" kern="100" dirty="0">
                <a:effectLst/>
                <a:latin typeface="Times New Roman" panose="02020603050405020304" pitchFamily="18" charset="0"/>
                <a:ea typeface="宋体" panose="02010600030101010101" pitchFamily="2" charset="-122"/>
              </a:rPr>
              <a:t>Response</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Request</a:t>
            </a:r>
            <a:r>
              <a:rPr lang="zh-CN" altLang="zh-CN" sz="1800" kern="100" dirty="0">
                <a:effectLst/>
                <a:latin typeface="Times New Roman" panose="02020603050405020304" pitchFamily="18" charset="0"/>
                <a:ea typeface="宋体" panose="02010600030101010101" pitchFamily="2" charset="-122"/>
              </a:rPr>
              <a:t>数据结构中，并通过</a:t>
            </a:r>
            <a:r>
              <a:rPr lang="en-US" altLang="zh-CN" sz="1800" kern="100" dirty="0">
                <a:effectLst/>
                <a:latin typeface="Times New Roman" panose="02020603050405020304" pitchFamily="18" charset="0"/>
                <a:ea typeface="宋体" panose="02010600030101010101" pitchFamily="2" charset="-122"/>
              </a:rPr>
              <a:t>JSON</a:t>
            </a:r>
            <a:r>
              <a:rPr lang="zh-CN" altLang="zh-CN" sz="1800" kern="100" dirty="0">
                <a:effectLst/>
                <a:latin typeface="Times New Roman" panose="02020603050405020304" pitchFamily="18" charset="0"/>
                <a:ea typeface="宋体" panose="02010600030101010101" pitchFamily="2" charset="-122"/>
              </a:rPr>
              <a:t>格式进行传递。协同通信模块的主要功能包括：（</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）本地控制器通过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向根控制器发送最优域间路由转发路径的请求；（</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）根控制器通过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向本地控制器响应最优域间路由转发路径；（</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）根控制器主动间隔式的通过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获取每个网络子域的流量矩阵用于组成联合流量矩阵，从而实现获取全局网络链路状态信息。</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根控制器作为</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多智能体跨域路由优化架构的中枢，它主要负责获取全局网络的链路状态信息和生成最优域间路由转发路径。因此，在根控制器中部署了管理平面和知识平面。</a:t>
            </a: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23</a:t>
            </a:fld>
            <a:endParaRPr lang="zh-CN" altLang="en-US"/>
          </a:p>
        </p:txBody>
      </p:sp>
    </p:spTree>
    <p:extLst>
      <p:ext uri="{BB962C8B-B14F-4D97-AF65-F5344CB8AC3E}">
        <p14:creationId xmlns:p14="http://schemas.microsoft.com/office/powerpoint/2010/main" val="718635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集中学习、独立学习和</a:t>
            </a:r>
            <a:r>
              <a:rPr lang="en-US" altLang="zh-CN" sz="1800" kern="100" dirty="0">
                <a:effectLst/>
                <a:latin typeface="Times New Roman" panose="02020603050405020304" pitchFamily="18" charset="0"/>
                <a:ea typeface="宋体" panose="02010600030101010101" pitchFamily="2" charset="-122"/>
              </a:rPr>
              <a:t>CTDE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Centralized Training Decentralized Execution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）三种方式。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ts val="2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集中学习是将所有的智能体当作一个整体进行学习，即将每个智能体的状态和动作空间结合生成联合状态和动作空间，它整合了所有智能体的状态信息，因此较为容易的获取全局最优解。但是，随着智能体数量的增加，状态和动作空间的维度将会急剧增大，而集中学习方式无法利用分布式训练的优势，导致智能体产生巨大探索和试错的时间成本开销，使得模型训练时间过长。此外，基于</a:t>
            </a:r>
            <a:r>
              <a:rPr lang="en-US" altLang="zh-CN" sz="1800" kern="100" dirty="0">
                <a:effectLst/>
                <a:latin typeface="Times New Roman" panose="02020603050405020304" pitchFamily="18" charset="0"/>
                <a:ea typeface="宋体" panose="02010600030101010101" pitchFamily="2" charset="-122"/>
              </a:rPr>
              <a:t>MDRL</a:t>
            </a:r>
            <a:r>
              <a:rPr lang="zh-CN" altLang="zh-CN" sz="1800" kern="100" dirty="0">
                <a:effectLst/>
                <a:latin typeface="Times New Roman" panose="02020603050405020304" pitchFamily="18" charset="0"/>
                <a:ea typeface="宋体" panose="02010600030101010101" pitchFamily="2" charset="-122"/>
              </a:rPr>
              <a:t>机制下的集中式学习方式，每次训练都要获取网络全局状态信息，不太符合实际应用场景。</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ts val="2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独立学习简单来讲就是将多个智能体进行独立的堆叠部署，每个智能体都拥有自己的环境，与其他智能体互不干扰，在训练的过程中独自更新各自的网络模型，根据各自最大化奖励值的目标进行最优策略的选取。它的优点是不需要考虑各个智能体之间的协作与交互，实现较为简单，能够使用分布式技术加速多智能体的训练时长，适用于离散型状态和动作空间较小的问题。但是，独立学习方式需要智能体都处于相对平衡的环境中，一旦环境处于动态变化中，智能体的稳定性和收敛性都难以保证。</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ts val="2000"/>
              </a:lnSpc>
            </a:pP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en-US" altLang="zh-CN" sz="1800" kern="100" dirty="0">
                <a:effectLst/>
                <a:latin typeface="Times New Roman" panose="02020603050405020304" pitchFamily="18" charset="0"/>
                <a:ea typeface="宋体" panose="02010600030101010101" pitchFamily="2" charset="-122"/>
              </a:rPr>
              <a:t>CTDE</a:t>
            </a:r>
            <a:r>
              <a:rPr lang="zh-CN" altLang="zh-CN" sz="1800" kern="100" dirty="0">
                <a:effectLst/>
                <a:latin typeface="Times New Roman" panose="02020603050405020304" pitchFamily="18" charset="0"/>
                <a:ea typeface="宋体" panose="02010600030101010101" pitchFamily="2" charset="-122"/>
              </a:rPr>
              <a:t>是集中学习和独立学习两种方式的结合，它融合了集中学习和独立学习方式的优点，使用分布式技术加快多智能体的模型训练时长，允许智能体根据相应需求利用全局状态信息进行集中学习训练，在训练结束后，进行多智能体的分布式最优决策，它是一种比较常见的多智能体强化学习方式。</a:t>
            </a:r>
          </a:p>
          <a:p>
            <a:pPr marL="0" marR="0" lvl="0" indent="304800" algn="just" defTabSz="914400" rtl="0" eaLnBrk="1" fontAlgn="auto" latinLnBrk="0" hangingPunct="1">
              <a:lnSpc>
                <a:spcPts val="2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pPr indent="304800" algn="just">
              <a:lnSpc>
                <a:spcPts val="2000"/>
              </a:lnSpc>
            </a:pP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24</a:t>
            </a:fld>
            <a:endParaRPr lang="zh-CN" altLang="en-US"/>
          </a:p>
        </p:txBody>
      </p:sp>
    </p:spTree>
    <p:extLst>
      <p:ext uri="{BB962C8B-B14F-4D97-AF65-F5344CB8AC3E}">
        <p14:creationId xmlns:p14="http://schemas.microsoft.com/office/powerpoint/2010/main" val="105376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本章将整个网络划分为三个子域，每个本地控制器管理一个子域。本地控制器实现的主要功能有：（</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）处理本域内的路由转发请求并生成最优域内路由转发路径；（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）发送域间路由请求给根控制器，收到根控制器响应的最优域间路由转发路径后，生成最优域间路由转发策略。在每个网络子域中都部署了数据平面、控制平面、管理平面和知识平面。</a:t>
            </a:r>
            <a:endParaRPr lang="en-US" altLang="zh-CN" sz="1800" kern="100" dirty="0">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负责本域内的路由转发请求并生成最优域内路由转发路径</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通过协同通信模块发送域间路由请求给根控制器</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根控制器响应的最优域间路由转发路径后，生成最优域间路由转发策略，下发给数据平面。</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本章使用</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技术设计了一个协同通信模块，用于实现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多域之间的消息传递与同步。</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是对网络中不同主机上的应用进程之间进行双向通信的端点抽象，是</a:t>
            </a:r>
            <a:r>
              <a:rPr lang="en-US" altLang="zh-CN" sz="1800" kern="100" dirty="0">
                <a:effectLst/>
                <a:latin typeface="Times New Roman" panose="02020603050405020304" pitchFamily="18" charset="0"/>
                <a:ea typeface="宋体" panose="02010600030101010101" pitchFamily="2" charset="-122"/>
              </a:rPr>
              <a:t>TCP/IP</a:t>
            </a:r>
            <a:r>
              <a:rPr lang="zh-CN" altLang="zh-CN" sz="1800" kern="100" dirty="0">
                <a:effectLst/>
                <a:latin typeface="Times New Roman" panose="02020603050405020304" pitchFamily="18" charset="0"/>
                <a:ea typeface="宋体" panose="02010600030101010101" pitchFamily="2" charset="-122"/>
              </a:rPr>
              <a:t>通信协议的基本操作单元。因此，</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是一种可靠的传输机制。</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通信过程十分简便，客户端通过服务器绑定的</a:t>
            </a:r>
            <a:r>
              <a:rPr lang="en-US" altLang="zh-CN" sz="1800" kern="100" dirty="0">
                <a:effectLst/>
                <a:latin typeface="Times New Roman" panose="02020603050405020304" pitchFamily="18" charset="0"/>
                <a:ea typeface="宋体" panose="02010600030101010101" pitchFamily="2" charset="-122"/>
              </a:rPr>
              <a:t>IP</a:t>
            </a:r>
            <a:r>
              <a:rPr lang="zh-CN" altLang="zh-CN" sz="1800" kern="100" dirty="0">
                <a:effectLst/>
                <a:latin typeface="Times New Roman" panose="02020603050405020304" pitchFamily="18" charset="0"/>
                <a:ea typeface="宋体" panose="02010600030101010101" pitchFamily="2" charset="-122"/>
              </a:rPr>
              <a:t>地址和端口进行连接，实现客户端和服务端双方的通信与网络信息传输。本章将根控制器作为服务端，本地控制器作为客户端，它们之间的消息体被封装在</a:t>
            </a:r>
            <a:r>
              <a:rPr lang="en-US" altLang="zh-CN" sz="1800" kern="100" dirty="0">
                <a:effectLst/>
                <a:latin typeface="Times New Roman" panose="02020603050405020304" pitchFamily="18" charset="0"/>
                <a:ea typeface="宋体" panose="02010600030101010101" pitchFamily="2" charset="-122"/>
              </a:rPr>
              <a:t>Response</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Request</a:t>
            </a:r>
            <a:r>
              <a:rPr lang="zh-CN" altLang="zh-CN" sz="1800" kern="100" dirty="0">
                <a:effectLst/>
                <a:latin typeface="Times New Roman" panose="02020603050405020304" pitchFamily="18" charset="0"/>
                <a:ea typeface="宋体" panose="02010600030101010101" pitchFamily="2" charset="-122"/>
              </a:rPr>
              <a:t>数据结构中，并通过</a:t>
            </a:r>
            <a:r>
              <a:rPr lang="en-US" altLang="zh-CN" sz="1800" kern="100" dirty="0">
                <a:effectLst/>
                <a:latin typeface="Times New Roman" panose="02020603050405020304" pitchFamily="18" charset="0"/>
                <a:ea typeface="宋体" panose="02010600030101010101" pitchFamily="2" charset="-122"/>
              </a:rPr>
              <a:t>JSON</a:t>
            </a:r>
            <a:r>
              <a:rPr lang="zh-CN" altLang="zh-CN" sz="1800" kern="100" dirty="0">
                <a:effectLst/>
                <a:latin typeface="Times New Roman" panose="02020603050405020304" pitchFamily="18" charset="0"/>
                <a:ea typeface="宋体" panose="02010600030101010101" pitchFamily="2" charset="-122"/>
              </a:rPr>
              <a:t>格式进行传递。协同通信模块的主要功能包括：（</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）本地控制器通过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向根控制器发送最优域间路由转发路径的请求；（</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）根控制器通过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向本地控制器响应最优域间路由转发路径；（</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）根控制器主动间隔式的通过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获取每个网络子域的流量矩阵用于组成联合流量矩阵，从而实现获取全局网络链路状态信息。</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根控制器作为</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多智能体跨域路由优化架构的中枢，它主要负责获取全局网络的链路状态信息和生成最优域间路由转发路径。因此，在根控制器中部署了管理平面和知识平面。</a:t>
            </a: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25</a:t>
            </a:fld>
            <a:endParaRPr lang="zh-CN" altLang="en-US"/>
          </a:p>
        </p:txBody>
      </p:sp>
    </p:spTree>
    <p:extLst>
      <p:ext uri="{BB962C8B-B14F-4D97-AF65-F5344CB8AC3E}">
        <p14:creationId xmlns:p14="http://schemas.microsoft.com/office/powerpoint/2010/main" val="100223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en-US" sz="1800" kern="100" dirty="0">
                <a:effectLst/>
                <a:latin typeface="Times New Roman" panose="02020603050405020304" pitchFamily="18" charset="0"/>
                <a:ea typeface="宋体" panose="02010600030101010101" pitchFamily="2" charset="-122"/>
              </a:rPr>
              <a:t>与第三部分相似，区别在于</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ts val="2000"/>
              </a:lnSpc>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本章将整个网络划分为三个子域，每个本地控制器管理一个子域。本地控制器实现的主要功能有：（</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）处理本域内的路由转发请求并生成最优域内路由转发路径；（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）发送域间路由请求给根控制器，收到根控制器响应的最优域间路由转发路径后，生成最优域间路由转发策略。在每个网络子域中都部署了数据平面、控制平面、管理平面和知识平面。</a:t>
            </a:r>
            <a:endParaRPr lang="en-US" altLang="zh-CN" sz="1800" kern="100" dirty="0">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负责本域内的路由转发请求并生成最优域内路由转发路径</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通过协同通信模块发送域间路由请求给根控制器</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根控制器响应的最优域间路由转发路径后，生成最优域间路由转发策略，下发给数据平面。</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本章使用</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技术设计了一个协同通信模块，用于实现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多域之间的消息传递与同步。</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是对网络中不同主机上的应用进程之间进行双向通信的端点抽象，是</a:t>
            </a:r>
            <a:r>
              <a:rPr lang="en-US" altLang="zh-CN" sz="1800" kern="100" dirty="0">
                <a:effectLst/>
                <a:latin typeface="Times New Roman" panose="02020603050405020304" pitchFamily="18" charset="0"/>
                <a:ea typeface="宋体" panose="02010600030101010101" pitchFamily="2" charset="-122"/>
              </a:rPr>
              <a:t>TCP/IP</a:t>
            </a:r>
            <a:r>
              <a:rPr lang="zh-CN" altLang="zh-CN" sz="1800" kern="100" dirty="0">
                <a:effectLst/>
                <a:latin typeface="Times New Roman" panose="02020603050405020304" pitchFamily="18" charset="0"/>
                <a:ea typeface="宋体" panose="02010600030101010101" pitchFamily="2" charset="-122"/>
              </a:rPr>
              <a:t>通信协议的基本操作单元。因此，</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是一种可靠的传输机制。</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通信过程十分简便，客户端通过服务器绑定的</a:t>
            </a:r>
            <a:r>
              <a:rPr lang="en-US" altLang="zh-CN" sz="1800" kern="100" dirty="0">
                <a:effectLst/>
                <a:latin typeface="Times New Roman" panose="02020603050405020304" pitchFamily="18" charset="0"/>
                <a:ea typeface="宋体" panose="02010600030101010101" pitchFamily="2" charset="-122"/>
              </a:rPr>
              <a:t>IP</a:t>
            </a:r>
            <a:r>
              <a:rPr lang="zh-CN" altLang="zh-CN" sz="1800" kern="100" dirty="0">
                <a:effectLst/>
                <a:latin typeface="Times New Roman" panose="02020603050405020304" pitchFamily="18" charset="0"/>
                <a:ea typeface="宋体" panose="02010600030101010101" pitchFamily="2" charset="-122"/>
              </a:rPr>
              <a:t>地址和端口进行连接，实现客户端和服务端双方的通信与网络信息传输。本章将根控制器作为服务端，本地控制器作为客户端，它们之间的消息体被封装在</a:t>
            </a:r>
            <a:r>
              <a:rPr lang="en-US" altLang="zh-CN" sz="1800" kern="100" dirty="0">
                <a:effectLst/>
                <a:latin typeface="Times New Roman" panose="02020603050405020304" pitchFamily="18" charset="0"/>
                <a:ea typeface="宋体" panose="02010600030101010101" pitchFamily="2" charset="-122"/>
              </a:rPr>
              <a:t>Response</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Request</a:t>
            </a:r>
            <a:r>
              <a:rPr lang="zh-CN" altLang="zh-CN" sz="1800" kern="100" dirty="0">
                <a:effectLst/>
                <a:latin typeface="Times New Roman" panose="02020603050405020304" pitchFamily="18" charset="0"/>
                <a:ea typeface="宋体" panose="02010600030101010101" pitchFamily="2" charset="-122"/>
              </a:rPr>
              <a:t>数据结构中，并通过</a:t>
            </a:r>
            <a:r>
              <a:rPr lang="en-US" altLang="zh-CN" sz="1800" kern="100" dirty="0">
                <a:effectLst/>
                <a:latin typeface="Times New Roman" panose="02020603050405020304" pitchFamily="18" charset="0"/>
                <a:ea typeface="宋体" panose="02010600030101010101" pitchFamily="2" charset="-122"/>
              </a:rPr>
              <a:t>JSON</a:t>
            </a:r>
            <a:r>
              <a:rPr lang="zh-CN" altLang="zh-CN" sz="1800" kern="100" dirty="0">
                <a:effectLst/>
                <a:latin typeface="Times New Roman" panose="02020603050405020304" pitchFamily="18" charset="0"/>
                <a:ea typeface="宋体" panose="02010600030101010101" pitchFamily="2" charset="-122"/>
              </a:rPr>
              <a:t>格式进行传递。协同通信模块的主要功能包括：（</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）本地控制器通过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向根控制器发送最优域间路由转发路径的请求；（</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）根控制器通过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向本地控制器响应最优域间路由转发路径；（</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）根控制器主动间隔式的通过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获取每个网络子域的流量矩阵用于组成联合流量矩阵，从而实现获取全局网络链路状态信息。</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根控制器作为</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多智能体跨域路由优化架构的中枢，它主要负责获取全局网络的链路状态信息和生成最优域间路由转发路径。因此，在根控制器中部署了管理平面和知识平面。</a:t>
            </a: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26</a:t>
            </a:fld>
            <a:endParaRPr lang="zh-CN" altLang="en-US"/>
          </a:p>
        </p:txBody>
      </p:sp>
    </p:spTree>
    <p:extLst>
      <p:ext uri="{BB962C8B-B14F-4D97-AF65-F5344CB8AC3E}">
        <p14:creationId xmlns:p14="http://schemas.microsoft.com/office/powerpoint/2010/main" val="3810666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rPr>
              <a:t>本章将整个网络划分为三个子域，每个本地控制器管理一个子域。本地控制器实现的主要功能有：（</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）处理本域内的路由转发请求并生成最优域内路由转发路径；（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）发送域间路由请求给根控制器，收到根控制器响应的最优域间路由转发路径后，生成最优域间路由转发策略。在每个网络子域中都部署了数据平面、控制平面、管理平面和知识平面。</a:t>
            </a:r>
            <a:endParaRPr lang="en-US" altLang="zh-CN" sz="1800" kern="100" dirty="0">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负责本域内的路由转发请求并生成最优域内路由转发路径</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通过协同通信模块发送域间路由请求给根控制器</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2800" dirty="0">
                <a:solidFill>
                  <a:srgbClr val="060F18"/>
                </a:solidFill>
                <a:latin typeface="Times New Roman" panose="02020603050405020304" pitchFamily="18" charset="0"/>
                <a:ea typeface="微软雅黑" panose="020B0503020204020204" pitchFamily="34" charset="-122"/>
              </a:rPr>
              <a:t>根控制器响应的最优域间路由转发路径后，生成最优域间路由转发策略，下发给数据平面。</a:t>
            </a:r>
            <a:endParaRPr lang="en-US" altLang="zh-CN" sz="2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endParaRPr lang="en-US" altLang="zh-CN" sz="2800" kern="100" dirty="0">
              <a:solidFill>
                <a:srgbClr val="060F18"/>
              </a:solidFill>
              <a:effectLst/>
              <a:latin typeface="Times New Roman" panose="02020603050405020304" pitchFamily="18" charset="0"/>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本章使用</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技术设计了一个协同通信模块，用于实现</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多域之间的消息传递与同步。</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是对网络中不同主机上的应用进程之间进行双向通信的端点抽象，是</a:t>
            </a:r>
            <a:r>
              <a:rPr lang="en-US" altLang="zh-CN" sz="1800" kern="100" dirty="0">
                <a:effectLst/>
                <a:latin typeface="Times New Roman" panose="02020603050405020304" pitchFamily="18" charset="0"/>
                <a:ea typeface="宋体" panose="02010600030101010101" pitchFamily="2" charset="-122"/>
              </a:rPr>
              <a:t>TCP/IP</a:t>
            </a:r>
            <a:r>
              <a:rPr lang="zh-CN" altLang="zh-CN" sz="1800" kern="100" dirty="0">
                <a:effectLst/>
                <a:latin typeface="Times New Roman" panose="02020603050405020304" pitchFamily="18" charset="0"/>
                <a:ea typeface="宋体" panose="02010600030101010101" pitchFamily="2" charset="-122"/>
              </a:rPr>
              <a:t>通信协议的基本操作单元。因此，</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是一种可靠的传输机制。</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通信过程十分简便，客户端通过服务器绑定的</a:t>
            </a:r>
            <a:r>
              <a:rPr lang="en-US" altLang="zh-CN" sz="1800" kern="100" dirty="0">
                <a:effectLst/>
                <a:latin typeface="Times New Roman" panose="02020603050405020304" pitchFamily="18" charset="0"/>
                <a:ea typeface="宋体" panose="02010600030101010101" pitchFamily="2" charset="-122"/>
              </a:rPr>
              <a:t>IP</a:t>
            </a:r>
            <a:r>
              <a:rPr lang="zh-CN" altLang="zh-CN" sz="1800" kern="100" dirty="0">
                <a:effectLst/>
                <a:latin typeface="Times New Roman" panose="02020603050405020304" pitchFamily="18" charset="0"/>
                <a:ea typeface="宋体" panose="02010600030101010101" pitchFamily="2" charset="-122"/>
              </a:rPr>
              <a:t>地址和端口进行连接，实现客户端和服务端双方的通信与网络信息传输。本章将根控制器作为服务端，本地控制器作为客户端，它们之间的消息体被封装在</a:t>
            </a:r>
            <a:r>
              <a:rPr lang="en-US" altLang="zh-CN" sz="1800" kern="100" dirty="0">
                <a:effectLst/>
                <a:latin typeface="Times New Roman" panose="02020603050405020304" pitchFamily="18" charset="0"/>
                <a:ea typeface="宋体" panose="02010600030101010101" pitchFamily="2" charset="-122"/>
              </a:rPr>
              <a:t>Response</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Request</a:t>
            </a:r>
            <a:r>
              <a:rPr lang="zh-CN" altLang="zh-CN" sz="1800" kern="100" dirty="0">
                <a:effectLst/>
                <a:latin typeface="Times New Roman" panose="02020603050405020304" pitchFamily="18" charset="0"/>
                <a:ea typeface="宋体" panose="02010600030101010101" pitchFamily="2" charset="-122"/>
              </a:rPr>
              <a:t>数据结构中，并通过</a:t>
            </a:r>
            <a:r>
              <a:rPr lang="en-US" altLang="zh-CN" sz="1800" kern="100" dirty="0">
                <a:effectLst/>
                <a:latin typeface="Times New Roman" panose="02020603050405020304" pitchFamily="18" charset="0"/>
                <a:ea typeface="宋体" panose="02010600030101010101" pitchFamily="2" charset="-122"/>
              </a:rPr>
              <a:t>JSON</a:t>
            </a:r>
            <a:r>
              <a:rPr lang="zh-CN" altLang="zh-CN" sz="1800" kern="100" dirty="0">
                <a:effectLst/>
                <a:latin typeface="Times New Roman" panose="02020603050405020304" pitchFamily="18" charset="0"/>
                <a:ea typeface="宋体" panose="02010600030101010101" pitchFamily="2" charset="-122"/>
              </a:rPr>
              <a:t>格式进行传递。协同通信模块的主要功能包括：（</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）本地控制器通过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向根控制器发送最优域间路由转发路径的请求；（</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）根控制器通过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向本地控制器响应最优域间路由转发路径；（</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）根控制器主动间隔式的通过</a:t>
            </a:r>
            <a:r>
              <a:rPr lang="en-US" altLang="zh-CN" sz="1800" kern="100" dirty="0">
                <a:effectLst/>
                <a:latin typeface="Times New Roman" panose="02020603050405020304" pitchFamily="18" charset="0"/>
                <a:ea typeface="宋体" panose="02010600030101010101" pitchFamily="2" charset="-122"/>
              </a:rPr>
              <a:t>socket</a:t>
            </a:r>
            <a:r>
              <a:rPr lang="zh-CN" altLang="zh-CN" sz="1800" kern="100" dirty="0">
                <a:effectLst/>
                <a:latin typeface="Times New Roman" panose="02020603050405020304" pitchFamily="18" charset="0"/>
                <a:ea typeface="宋体" panose="02010600030101010101" pitchFamily="2" charset="-122"/>
              </a:rPr>
              <a:t>获取每个网络子域的流量矩阵用于组成联合流量矩阵，从而实现获取全局网络链路状态信息。</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zh-CN" sz="1800" kern="100" dirty="0">
                <a:effectLst/>
                <a:latin typeface="Times New Roman" panose="02020603050405020304" pitchFamily="18" charset="0"/>
                <a:ea typeface="宋体" panose="02010600030101010101" pitchFamily="2" charset="-122"/>
              </a:rPr>
              <a:t>根控制器作为</a:t>
            </a:r>
            <a:r>
              <a:rPr lang="en-US" altLang="zh-CN" sz="1800" kern="100" dirty="0">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rPr>
              <a:t>多智能体跨域路由优化架构的中枢，它主要负责获取全局网络的链路状态信息和生成最优域间路由转发路径。因此，在根控制器中部署了管理平面和知识平面。</a:t>
            </a:r>
          </a:p>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285750" indent="-285750" algn="just">
              <a:lnSpc>
                <a:spcPct val="150000"/>
              </a:lnSpc>
              <a:buFont typeface="Wingdings" panose="05000000000000000000" pitchFamily="2" charset="2"/>
              <a:buChar char="n"/>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0" indent="0" algn="just">
              <a:lnSpc>
                <a:spcPct val="150000"/>
              </a:lnSpc>
              <a:buFont typeface="Wingdings" panose="05000000000000000000" pitchFamily="2" charset="2"/>
              <a:buNone/>
            </a:pP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27</a:t>
            </a:fld>
            <a:endParaRPr lang="zh-CN" altLang="en-US"/>
          </a:p>
        </p:txBody>
      </p:sp>
    </p:spTree>
    <p:extLst>
      <p:ext uri="{BB962C8B-B14F-4D97-AF65-F5344CB8AC3E}">
        <p14:creationId xmlns:p14="http://schemas.microsoft.com/office/powerpoint/2010/main" val="392764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mn-ea"/>
              </a:rPr>
              <a:t>根据当前网络状态实时生成所有源交换机节点到目的交换机节点的最优路由转发</a:t>
            </a: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28</a:t>
            </a:fld>
            <a:endParaRPr lang="zh-CN" altLang="en-US"/>
          </a:p>
        </p:txBody>
      </p:sp>
    </p:spTree>
    <p:extLst>
      <p:ext uri="{BB962C8B-B14F-4D97-AF65-F5344CB8AC3E}">
        <p14:creationId xmlns:p14="http://schemas.microsoft.com/office/powerpoint/2010/main" val="1562245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接下来是预测算法性能分析</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考虑到联合流量矩阵数据分布的相似性，本章沿用</a:t>
                </a:r>
                <a:r>
                  <a:rPr lang="en-US" altLang="zh-CN" sz="1800" kern="100" dirty="0">
                    <a:solidFill>
                      <a:srgbClr val="000000"/>
                    </a:solidFill>
                    <a:effectLst/>
                    <a:latin typeface="Times New Roman" panose="02020603050405020304" pitchFamily="18" charset="0"/>
                    <a:ea typeface="宋体" panose="02010600030101010101" pitchFamily="2" charset="-122"/>
                  </a:rPr>
                  <a:t>DRL-TP</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智能路由算法的设计思路，使用</a:t>
                </a:r>
                <a:r>
                  <a:rPr lang="zh-CN" altLang="zh-CN" i="0">
                    <a:solidFill>
                      <a:srgbClr val="000000"/>
                    </a:solidFill>
                    <a:effectLst/>
                    <a:latin typeface="Cambria Math" panose="020405030504060302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0.6,0.3,0.1,0.1,0.1,0.1]</a:t>
                </a:r>
                <a:r>
                  <a:rPr lang="zh-CN"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和</a:t>
                </a:r>
                <a:r>
                  <a:rPr lang="zh-CN" altLang="zh-CN" i="0">
                    <a:solidFill>
                      <a:srgbClr val="000000"/>
                    </a:solidFill>
                    <a:effectLst/>
                    <a:latin typeface="Cambria Math" panose="020405030504060302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0.5,−0.4,−0.3,−0.3,−0.3,−0.3]</a:t>
                </a:r>
                <a:r>
                  <a:rPr lang="zh-CN"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作为组成</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𝑈𝑇𝑀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的和</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𝑈𝑅</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的权重因子，并使用带宽、时延、丢包率、已用带宽、弃包数和错包数六个网络链路指标组成</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𝑈𝑇𝑀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p>
            </p:txBody>
          </p:sp>
        </mc:Fallback>
      </mc:AlternateContent>
      <p:sp>
        <p:nvSpPr>
          <p:cNvPr id="4" name="灯片编号占位符 3"/>
          <p:cNvSpPr>
            <a:spLocks noGrp="1"/>
          </p:cNvSpPr>
          <p:nvPr>
            <p:ph type="sldNum" sz="quarter" idx="5"/>
          </p:nvPr>
        </p:nvSpPr>
        <p:spPr/>
        <p:txBody>
          <a:bodyPr/>
          <a:lstStyle/>
          <a:p>
            <a:fld id="{2C7DBA15-3F6E-4149-9019-6609FD57F75E}" type="slidenum">
              <a:rPr lang="zh-CN" altLang="en-US" smtClean="0"/>
              <a:t>29</a:t>
            </a:fld>
            <a:endParaRPr lang="zh-CN" altLang="en-US"/>
          </a:p>
        </p:txBody>
      </p:sp>
    </p:spTree>
    <p:extLst>
      <p:ext uri="{BB962C8B-B14F-4D97-AF65-F5344CB8AC3E}">
        <p14:creationId xmlns:p14="http://schemas.microsoft.com/office/powerpoint/2010/main" val="264357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第一部分是研究背景及意义</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3</a:t>
            </a:fld>
            <a:endParaRPr lang="zh-CN" altLang="en-US"/>
          </a:p>
        </p:txBody>
      </p:sp>
    </p:spTree>
    <p:extLst>
      <p:ext uri="{BB962C8B-B14F-4D97-AF65-F5344CB8AC3E}">
        <p14:creationId xmlns:p14="http://schemas.microsoft.com/office/powerpoint/2010/main" val="191274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为了更好的验证本部分跨域智能路由算法的性能，分别对每个网络子域</a:t>
                </a:r>
                <a:endParaRPr lang="zh-CN" altLang="en-US" b="1" dirty="0"/>
              </a:p>
            </p:txBody>
          </p:sp>
        </mc:Choice>
        <mc:Fallback xmlns="">
          <p:sp>
            <p:nvSpPr>
              <p:cNvPr id="3" name="备注占位符 2"/>
              <p:cNvSpPr>
                <a:spLocks noGrp="1"/>
              </p:cNvSpPr>
              <p:nvPr>
                <p:ph type="body" idx="1"/>
              </p:nvPr>
            </p:nvSpPr>
            <p:spPr/>
            <p:txBody>
              <a:bodyPr/>
              <a:lstStyle/>
              <a:p>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考虑到联合流量矩阵数据分布的相似性，本章沿用</a:t>
                </a:r>
                <a:r>
                  <a:rPr lang="en-US" altLang="zh-CN" sz="1800" kern="100" dirty="0">
                    <a:solidFill>
                      <a:srgbClr val="000000"/>
                    </a:solidFill>
                    <a:effectLst/>
                    <a:latin typeface="Times New Roman" panose="02020603050405020304" pitchFamily="18" charset="0"/>
                    <a:ea typeface="宋体" panose="02010600030101010101" pitchFamily="2" charset="-122"/>
                  </a:rPr>
                  <a:t>DRL-TP</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智能路由算法的设计思路，使用</a:t>
                </a:r>
                <a:r>
                  <a:rPr lang="zh-CN" altLang="zh-CN" i="0">
                    <a:solidFill>
                      <a:srgbClr val="000000"/>
                    </a:solidFill>
                    <a:effectLst/>
                    <a:latin typeface="Cambria Math" panose="020405030504060302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0.6,0.3,0.1,0.1,0.1,0.1]</a:t>
                </a:r>
                <a:r>
                  <a:rPr lang="zh-CN"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和</a:t>
                </a:r>
                <a:r>
                  <a:rPr lang="zh-CN" altLang="zh-CN" i="0">
                    <a:solidFill>
                      <a:srgbClr val="000000"/>
                    </a:solidFill>
                    <a:effectLst/>
                    <a:latin typeface="Cambria Math" panose="020405030504060302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0.5,−0.4,−0.3,−0.3,−0.3,−0.3]</a:t>
                </a:r>
                <a:r>
                  <a:rPr lang="zh-CN"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作为组成</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𝑈𝑇𝑀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的和</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𝑈𝑅</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的权重因子，并使用带宽、时延、丢包率、已用带宽、弃包数和错包数六个网络链路指标组成</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𝑈𝑇𝑀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p>
            </p:txBody>
          </p:sp>
        </mc:Fallback>
      </mc:AlternateContent>
      <p:sp>
        <p:nvSpPr>
          <p:cNvPr id="4" name="灯片编号占位符 3"/>
          <p:cNvSpPr>
            <a:spLocks noGrp="1"/>
          </p:cNvSpPr>
          <p:nvPr>
            <p:ph type="sldNum" sz="quarter" idx="5"/>
          </p:nvPr>
        </p:nvSpPr>
        <p:spPr/>
        <p:txBody>
          <a:bodyPr/>
          <a:lstStyle/>
          <a:p>
            <a:fld id="{2C7DBA15-3F6E-4149-9019-6609FD57F75E}" type="slidenum">
              <a:rPr lang="zh-CN" altLang="en-US" smtClean="0"/>
              <a:t>30</a:t>
            </a:fld>
            <a:endParaRPr lang="zh-CN" altLang="en-US"/>
          </a:p>
        </p:txBody>
      </p:sp>
    </p:spTree>
    <p:extLst>
      <p:ext uri="{BB962C8B-B14F-4D97-AF65-F5344CB8AC3E}">
        <p14:creationId xmlns:p14="http://schemas.microsoft.com/office/powerpoint/2010/main" val="2256647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为了更好验证跨域路由算法的有效性，本部分别进行了每个网络子域和全局网络的性能指标对比</a:t>
                </a:r>
                <a:endParaRPr lang="zh-CN" altLang="en-US" b="1" dirty="0"/>
              </a:p>
            </p:txBody>
          </p:sp>
        </mc:Choice>
        <mc:Fallback xmlns="">
          <p:sp>
            <p:nvSpPr>
              <p:cNvPr id="3" name="备注占位符 2"/>
              <p:cNvSpPr>
                <a:spLocks noGrp="1"/>
              </p:cNvSpPr>
              <p:nvPr>
                <p:ph type="body" idx="1"/>
              </p:nvPr>
            </p:nvSpPr>
            <p:spPr/>
            <p:txBody>
              <a:bodyPr/>
              <a:lstStyle/>
              <a:p>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考虑到联合流量矩阵数据分布的相似性，本章沿用</a:t>
                </a:r>
                <a:r>
                  <a:rPr lang="en-US" altLang="zh-CN" sz="1800" kern="100" dirty="0">
                    <a:solidFill>
                      <a:srgbClr val="000000"/>
                    </a:solidFill>
                    <a:effectLst/>
                    <a:latin typeface="Times New Roman" panose="02020603050405020304" pitchFamily="18" charset="0"/>
                    <a:ea typeface="宋体" panose="02010600030101010101" pitchFamily="2" charset="-122"/>
                  </a:rPr>
                  <a:t>DRL-TP</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智能路由算法的设计思路，使用</a:t>
                </a:r>
                <a:r>
                  <a:rPr lang="zh-CN" altLang="zh-CN" i="0">
                    <a:solidFill>
                      <a:srgbClr val="000000"/>
                    </a:solidFill>
                    <a:effectLst/>
                    <a:latin typeface="Cambria Math" panose="020405030504060302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0.6,0.3,0.1,0.1,0.1,0.1]</a:t>
                </a:r>
                <a:r>
                  <a:rPr lang="zh-CN"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和</a:t>
                </a:r>
                <a:r>
                  <a:rPr lang="zh-CN" altLang="zh-CN" i="0">
                    <a:solidFill>
                      <a:srgbClr val="000000"/>
                    </a:solidFill>
                    <a:effectLst/>
                    <a:latin typeface="Cambria Math" panose="020405030504060302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0.5,−0.4,−0.3,−0.3,−0.3,−0.3]</a:t>
                </a:r>
                <a:r>
                  <a:rPr lang="zh-CN"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作为组成</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𝑈𝑇𝑀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的和</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𝑈𝑅</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的权重因子，并使用带宽、时延、丢包率、已用带宽、弃包数和错包数六个网络链路指标组成</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𝑈𝑇𝑀</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p>
            </p:txBody>
          </p:sp>
        </mc:Fallback>
      </mc:AlternateContent>
      <p:sp>
        <p:nvSpPr>
          <p:cNvPr id="4" name="灯片编号占位符 3"/>
          <p:cNvSpPr>
            <a:spLocks noGrp="1"/>
          </p:cNvSpPr>
          <p:nvPr>
            <p:ph type="sldNum" sz="quarter" idx="5"/>
          </p:nvPr>
        </p:nvSpPr>
        <p:spPr/>
        <p:txBody>
          <a:bodyPr/>
          <a:lstStyle/>
          <a:p>
            <a:fld id="{2C7DBA15-3F6E-4149-9019-6609FD57F75E}" type="slidenum">
              <a:rPr lang="zh-CN" altLang="en-US" smtClean="0"/>
              <a:t>31</a:t>
            </a:fld>
            <a:endParaRPr lang="zh-CN" altLang="en-US"/>
          </a:p>
        </p:txBody>
      </p:sp>
    </p:spTree>
    <p:extLst>
      <p:ext uri="{BB962C8B-B14F-4D97-AF65-F5344CB8AC3E}">
        <p14:creationId xmlns:p14="http://schemas.microsoft.com/office/powerpoint/2010/main" val="2723216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 研究背景及意义。</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32</a:t>
            </a:fld>
            <a:endParaRPr lang="zh-CN" altLang="en-US"/>
          </a:p>
        </p:txBody>
      </p:sp>
    </p:spTree>
    <p:extLst>
      <p:ext uri="{BB962C8B-B14F-4D97-AF65-F5344CB8AC3E}">
        <p14:creationId xmlns:p14="http://schemas.microsoft.com/office/powerpoint/2010/main" val="374085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Font typeface="Wingdings" panose="05000000000000000000" pitchFamily="2" charset="2"/>
              <a:buNone/>
              <a:defRPr/>
            </a:pPr>
            <a:r>
              <a:rPr lang="zh-CN" altLang="en-US" sz="4000" dirty="0">
                <a:solidFill>
                  <a:srgbClr val="060F18"/>
                </a:solidFill>
                <a:latin typeface="微软雅黑" panose="020B0503020204020204" pitchFamily="34" charset="-122"/>
                <a:ea typeface="微软雅黑" panose="020B0503020204020204" pitchFamily="34" charset="-122"/>
              </a:rPr>
              <a:t>展望主要可以从一下三方面进行展开：</a:t>
            </a:r>
            <a:endParaRPr lang="en-US" altLang="zh-CN" sz="4000" dirty="0">
              <a:solidFill>
                <a:srgbClr val="060F18"/>
              </a:solidFill>
              <a:latin typeface="微软雅黑" panose="020B0503020204020204" pitchFamily="34" charset="-122"/>
              <a:ea typeface="微软雅黑" panose="020B0503020204020204" pitchFamily="34" charset="-122"/>
            </a:endParaRPr>
          </a:p>
          <a:p>
            <a:pPr marL="0" lvl="0" indent="0" algn="just">
              <a:lnSpc>
                <a:spcPct val="150000"/>
              </a:lnSpc>
              <a:buFont typeface="Wingdings" panose="05000000000000000000" pitchFamily="2" charset="2"/>
              <a:buNone/>
              <a:defRPr/>
            </a:pPr>
            <a:endParaRPr lang="en-US" altLang="zh-CN" sz="4000"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zh-CN" altLang="en-US" sz="4000" dirty="0">
                <a:solidFill>
                  <a:srgbClr val="060F18"/>
                </a:solidFill>
                <a:latin typeface="微软雅黑" panose="020B0503020204020204" pitchFamily="34" charset="-122"/>
                <a:ea typeface="微软雅黑" panose="020B0503020204020204" pitchFamily="34" charset="-122"/>
              </a:rPr>
              <a:t>本文使用</a:t>
            </a:r>
            <a:r>
              <a:rPr lang="en-US" altLang="zh-CN" sz="4000" dirty="0">
                <a:solidFill>
                  <a:srgbClr val="060F18"/>
                </a:solidFill>
                <a:latin typeface="微软雅黑" panose="020B0503020204020204" pitchFamily="34" charset="-122"/>
                <a:ea typeface="微软雅黑" panose="020B0503020204020204" pitchFamily="34" charset="-122"/>
              </a:rPr>
              <a:t>GRU</a:t>
            </a:r>
            <a:r>
              <a:rPr lang="zh-CN" altLang="en-US" sz="4000" dirty="0">
                <a:solidFill>
                  <a:srgbClr val="060F18"/>
                </a:solidFill>
                <a:latin typeface="微软雅黑" panose="020B0503020204020204" pitchFamily="34" charset="-122"/>
                <a:ea typeface="微软雅黑" panose="020B0503020204020204" pitchFamily="34" charset="-122"/>
              </a:rPr>
              <a:t>作为网络流量状态预测算法，下一步可以尝试多层</a:t>
            </a:r>
            <a:r>
              <a:rPr lang="en-US" altLang="zh-CN" sz="4000" dirty="0">
                <a:solidFill>
                  <a:srgbClr val="060F18"/>
                </a:solidFill>
                <a:latin typeface="微软雅黑" panose="020B0503020204020204" pitchFamily="34" charset="-122"/>
                <a:ea typeface="微软雅黑" panose="020B0503020204020204" pitchFamily="34" charset="-122"/>
              </a:rPr>
              <a:t>GRU</a:t>
            </a:r>
            <a:r>
              <a:rPr lang="zh-CN" altLang="en-US" sz="4000" dirty="0">
                <a:solidFill>
                  <a:srgbClr val="060F18"/>
                </a:solidFill>
                <a:latin typeface="微软雅黑" panose="020B0503020204020204" pitchFamily="34" charset="-122"/>
                <a:ea typeface="微软雅黑" panose="020B0503020204020204" pitchFamily="34" charset="-122"/>
              </a:rPr>
              <a:t>结构或者结合图神经网络的预测算法，以更好的预测网络流量状态的未来变化趋势，提升智能路由优化算法的感知能力。</a:t>
            </a:r>
            <a:endParaRPr lang="en-US" altLang="zh-CN" sz="4000"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zh-CN" altLang="en-US" sz="4000" dirty="0">
                <a:solidFill>
                  <a:srgbClr val="060F18"/>
                </a:solidFill>
                <a:latin typeface="微软雅黑" panose="020B0503020204020204" pitchFamily="34" charset="-122"/>
                <a:ea typeface="微软雅黑" panose="020B0503020204020204" pitchFamily="34" charset="-122"/>
              </a:rPr>
              <a:t>为了增大</a:t>
            </a:r>
            <a:r>
              <a:rPr lang="en-US" altLang="zh-CN" sz="4000" dirty="0">
                <a:solidFill>
                  <a:srgbClr val="060F18"/>
                </a:solidFill>
                <a:latin typeface="微软雅黑" panose="020B0503020204020204" pitchFamily="34" charset="-122"/>
                <a:ea typeface="微软雅黑" panose="020B0503020204020204" pitchFamily="34" charset="-122"/>
              </a:rPr>
              <a:t>socket</a:t>
            </a:r>
            <a:r>
              <a:rPr lang="zh-CN" altLang="en-US" sz="4000" dirty="0">
                <a:solidFill>
                  <a:srgbClr val="060F18"/>
                </a:solidFill>
                <a:latin typeface="微软雅黑" panose="020B0503020204020204" pitchFamily="34" charset="-122"/>
                <a:ea typeface="微软雅黑" panose="020B0503020204020204" pitchFamily="34" charset="-122"/>
              </a:rPr>
              <a:t>通信时每次传输的数据大小，减少根</a:t>
            </a:r>
            <a:r>
              <a:rPr lang="en-US" altLang="zh-CN" sz="4000" dirty="0">
                <a:solidFill>
                  <a:srgbClr val="060F18"/>
                </a:solidFill>
                <a:latin typeface="微软雅黑" panose="020B0503020204020204" pitchFamily="34" charset="-122"/>
                <a:ea typeface="微软雅黑" panose="020B0503020204020204" pitchFamily="34" charset="-122"/>
              </a:rPr>
              <a:t>-</a:t>
            </a:r>
            <a:r>
              <a:rPr lang="zh-CN" altLang="en-US" sz="4000" dirty="0">
                <a:solidFill>
                  <a:srgbClr val="060F18"/>
                </a:solidFill>
                <a:latin typeface="微软雅黑" panose="020B0503020204020204" pitchFamily="34" charset="-122"/>
                <a:ea typeface="微软雅黑" panose="020B0503020204020204" pitchFamily="34" charset="-122"/>
              </a:rPr>
              <a:t>本地控制器之间的交互次数，本文使用缓冲区技术用于临时存储当前已获取网络子域中的状态信息，在满足一定条件时，才将缓冲区中的状态信息批次传输到根控制器中，从而获取全局网络状态信息。因此，缓冲区大小的设置是否会影响</a:t>
            </a:r>
            <a:r>
              <a:rPr lang="en-US" altLang="zh-CN" sz="4000" dirty="0">
                <a:solidFill>
                  <a:srgbClr val="060F18"/>
                </a:solidFill>
                <a:latin typeface="微软雅黑" panose="020B0503020204020204" pitchFamily="34" charset="-122"/>
                <a:ea typeface="微软雅黑" panose="020B0503020204020204" pitchFamily="34" charset="-122"/>
              </a:rPr>
              <a:t>MDRL-TP</a:t>
            </a:r>
            <a:r>
              <a:rPr lang="zh-CN" altLang="en-US" sz="4000" dirty="0">
                <a:solidFill>
                  <a:srgbClr val="060F18"/>
                </a:solidFill>
                <a:latin typeface="微软雅黑" panose="020B0503020204020204" pitchFamily="34" charset="-122"/>
                <a:ea typeface="微软雅黑" panose="020B0503020204020204" pitchFamily="34" charset="-122"/>
              </a:rPr>
              <a:t>多智能体跨域路由算法的性能，将是下一步研究的方向。</a:t>
            </a:r>
            <a:endParaRPr lang="en-US" altLang="zh-CN" sz="4000"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en-US" altLang="zh-CN" sz="4000" dirty="0">
                <a:solidFill>
                  <a:srgbClr val="060F18"/>
                </a:solidFill>
                <a:latin typeface="微软雅黑" panose="020B0503020204020204" pitchFamily="34" charset="-122"/>
                <a:ea typeface="微软雅黑" panose="020B0503020204020204" pitchFamily="34" charset="-122"/>
              </a:rPr>
              <a:t>SDN</a:t>
            </a:r>
            <a:r>
              <a:rPr lang="zh-CN" altLang="en-US" sz="4000" dirty="0">
                <a:solidFill>
                  <a:srgbClr val="060F18"/>
                </a:solidFill>
                <a:latin typeface="微软雅黑" panose="020B0503020204020204" pitchFamily="34" charset="-122"/>
                <a:ea typeface="微软雅黑" panose="020B0503020204020204" pitchFamily="34" charset="-122"/>
              </a:rPr>
              <a:t>多控制器部署的位置以及划分网络子域的数量都会对多智能体跨域路由优化算法产生影响。因此，如何确定多控制器部署位置以及网络子域的数量，是值得进一步研究的工作。</a:t>
            </a:r>
            <a:endParaRPr kumimoji="0" lang="en-US" altLang="zh-CN" sz="4000" i="0" u="none" strike="noStrike" kern="1200" cap="none" spc="0" normalizeH="0" baseline="0" noProof="0" dirty="0">
              <a:ln>
                <a:noFill/>
              </a:ln>
              <a:solidFill>
                <a:srgbClr val="060F18"/>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33</a:t>
            </a:fld>
            <a:endParaRPr lang="zh-CN" altLang="en-US"/>
          </a:p>
        </p:txBody>
      </p:sp>
    </p:spTree>
    <p:extLst>
      <p:ext uri="{BB962C8B-B14F-4D97-AF65-F5344CB8AC3E}">
        <p14:creationId xmlns:p14="http://schemas.microsoft.com/office/powerpoint/2010/main" val="512484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硕士期间主要发表了一篇</a:t>
            </a:r>
            <a:r>
              <a:rPr lang="en-US" altLang="zh-CN" dirty="0"/>
              <a:t>SCI</a:t>
            </a:r>
            <a:r>
              <a:rPr lang="zh-CN" altLang="en-US" dirty="0"/>
              <a:t>论文，另一篇再投，参加了两个国基项目和一个广西创新项目，也获得了一些竞赛奖状和奖学金</a:t>
            </a:r>
            <a:endParaRPr lang="en-US" altLang="zh-CN"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34</a:t>
            </a:fld>
            <a:endParaRPr lang="zh-CN" altLang="en-US"/>
          </a:p>
        </p:txBody>
      </p:sp>
    </p:spTree>
    <p:extLst>
      <p:ext uri="{BB962C8B-B14F-4D97-AF65-F5344CB8AC3E}">
        <p14:creationId xmlns:p14="http://schemas.microsoft.com/office/powerpoint/2010/main" val="3728169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谢谢各位专家老师的聆听，我的答辩到此结束，请各位专家老师批评指正！</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412816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60F18"/>
              </a:solidFill>
              <a:latin typeface="Times New Roman" panose="02020603050405020304" pitchFamily="18"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60F18"/>
                </a:solidFill>
                <a:latin typeface="Times New Roman" panose="02020603050405020304" pitchFamily="18" charset="0"/>
                <a:ea typeface="微软雅黑" panose="020B0503020204020204" pitchFamily="34" charset="-122"/>
              </a:rPr>
              <a:t>提升网络性能质量是满足当前用户对</a:t>
            </a:r>
            <a:r>
              <a:rPr lang="en-US" altLang="zh-CN" dirty="0">
                <a:solidFill>
                  <a:srgbClr val="060F18"/>
                </a:solidFill>
                <a:latin typeface="Times New Roman" panose="02020603050405020304" pitchFamily="18" charset="0"/>
                <a:ea typeface="微软雅黑" panose="020B0503020204020204" pitchFamily="34" charset="-122"/>
              </a:rPr>
              <a:t>QoS</a:t>
            </a:r>
            <a:r>
              <a:rPr lang="zh-CN" altLang="en-US" dirty="0">
                <a:solidFill>
                  <a:srgbClr val="060F18"/>
                </a:solidFill>
                <a:latin typeface="Times New Roman" panose="02020603050405020304" pitchFamily="18" charset="0"/>
                <a:ea typeface="微软雅黑" panose="020B0503020204020204" pitchFamily="34" charset="-122"/>
              </a:rPr>
              <a:t>的需求最基本且最重要的因素，其重要性不言而喻</a:t>
            </a:r>
            <a:endParaRPr lang="en-US" altLang="zh-CN" dirty="0">
              <a:solidFill>
                <a:srgbClr val="060F18"/>
              </a:solidFill>
              <a:latin typeface="Times New Roman" panose="02020603050405020304" pitchFamily="18"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i="0" u="none" strike="noStrike" kern="1200" cap="none" spc="0" normalizeH="0" baseline="0" noProof="0" dirty="0">
              <a:ln>
                <a:noFill/>
              </a:ln>
              <a:solidFill>
                <a:srgbClr val="060F18"/>
              </a:solidFill>
              <a:effectLst/>
              <a:uLnTx/>
              <a:uFillTx/>
              <a:latin typeface="Times New Roman" panose="02020603050405020304" pitchFamily="18" charset="0"/>
              <a:ea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dirty="0">
                <a:solidFill>
                  <a:srgbClr val="060F18"/>
                </a:solidFill>
                <a:latin typeface="Times New Roman" panose="02020603050405020304" pitchFamily="18" charset="0"/>
                <a:ea typeface="微软雅黑" panose="020B0503020204020204" pitchFamily="34" charset="-122"/>
              </a:rPr>
              <a:t>提升网络性能质量的方法可以通过网络硬件的优化</a:t>
            </a:r>
            <a:r>
              <a:rPr kumimoji="0" lang="zh-CN" altLang="en-US" i="0" u="none" strike="noStrike" kern="1200" cap="none" spc="0" normalizeH="0" baseline="0" noProof="0" dirty="0">
                <a:ln>
                  <a:noFill/>
                </a:ln>
                <a:solidFill>
                  <a:srgbClr val="060F18"/>
                </a:solidFill>
                <a:effectLst/>
                <a:uLnTx/>
                <a:uFillTx/>
                <a:latin typeface="Times New Roman" panose="02020603050405020304" pitchFamily="18" charset="0"/>
                <a:ea typeface="微软雅黑" panose="020B0503020204020204" pitchFamily="34" charset="-122"/>
              </a:rPr>
              <a:t>。</a:t>
            </a:r>
            <a:r>
              <a:rPr lang="zh-CN" altLang="en-US" dirty="0"/>
              <a:t>然而，</a:t>
            </a:r>
            <a:r>
              <a:rPr lang="zh-CN" altLang="en-US" sz="1200" dirty="0">
                <a:latin typeface="宋体" panose="02010600030101010101" pitchFamily="2" charset="-122"/>
                <a:ea typeface="宋体" panose="02010600030101010101" pitchFamily="2" charset="-122"/>
              </a:rPr>
              <a:t>单纯的对网络硬件扩容提速，不仅需要消耗极高的成本，而且难以满足网络快速增长的需求，因此，不太符合实际需求。</a:t>
            </a:r>
            <a:endParaRPr lang="en-US" altLang="zh-CN" sz="1200" dirty="0">
              <a:latin typeface="宋体" panose="02010600030101010101" pitchFamily="2" charset="-122"/>
              <a:ea typeface="宋体" panose="0201060003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200" dirty="0">
              <a:latin typeface="宋体" panose="02010600030101010101" pitchFamily="2" charset="-122"/>
              <a:ea typeface="宋体" panose="0201060003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200" dirty="0">
                <a:latin typeface="宋体" panose="02010600030101010101" pitchFamily="2" charset="-122"/>
                <a:ea typeface="宋体" panose="02010600030101010101" pitchFamily="2" charset="-122"/>
              </a:rPr>
              <a:t>另一种方式是，根据网络状态和需求，设计一种实时智能化的路由策略来提高网络性能质量，这是一种比较可行的方法。</a:t>
            </a:r>
            <a:endParaRPr lang="en-US" altLang="zh-CN" sz="1200" b="1"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4</a:t>
            </a:fld>
            <a:endParaRPr lang="zh-CN" altLang="en-US"/>
          </a:p>
        </p:txBody>
      </p:sp>
    </p:spTree>
    <p:extLst>
      <p:ext uri="{BB962C8B-B14F-4D97-AF65-F5344CB8AC3E}">
        <p14:creationId xmlns:p14="http://schemas.microsoft.com/office/powerpoint/2010/main" val="1726859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第二部分是研究现状</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5</a:t>
            </a:fld>
            <a:endParaRPr lang="zh-CN" altLang="en-US"/>
          </a:p>
        </p:txBody>
      </p:sp>
    </p:spTree>
    <p:extLst>
      <p:ext uri="{BB962C8B-B14F-4D97-AF65-F5344CB8AC3E}">
        <p14:creationId xmlns:p14="http://schemas.microsoft.com/office/powerpoint/2010/main" val="241897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a:solidFill>
                  <a:srgbClr val="060F18"/>
                </a:solidFill>
                <a:latin typeface="Times New Roman" panose="02020603050405020304" pitchFamily="18" charset="0"/>
                <a:ea typeface="微软雅黑" panose="020B0503020204020204" pitchFamily="34" charset="-122"/>
              </a:rPr>
              <a:t>启发式算法</a:t>
            </a:r>
            <a:r>
              <a:rPr lang="zh-CN" altLang="en-US" b="1" dirty="0">
                <a:solidFill>
                  <a:srgbClr val="060F18"/>
                </a:solidFill>
                <a:latin typeface="Times New Roman" panose="02020603050405020304" pitchFamily="18" charset="0"/>
                <a:ea typeface="微软雅黑" panose="020B0503020204020204" pitchFamily="34" charset="-122"/>
                <a:sym typeface="Wingdings" panose="05000000000000000000" pitchFamily="2" charset="2"/>
              </a:rPr>
              <a:t> </a:t>
            </a:r>
            <a:r>
              <a:rPr lang="en-US" altLang="zh-CN" b="1" dirty="0">
                <a:solidFill>
                  <a:srgbClr val="060F18"/>
                </a:solidFill>
                <a:latin typeface="Times New Roman" panose="02020603050405020304" pitchFamily="18" charset="0"/>
                <a:ea typeface="微软雅黑" panose="020B0503020204020204" pitchFamily="34" charset="-122"/>
                <a:sym typeface="Wingdings" panose="05000000000000000000" pitchFamily="2" charset="2"/>
              </a:rPr>
              <a:t>- </a:t>
            </a:r>
            <a:r>
              <a:rPr lang="zh-CN" altLang="zh-CN" sz="1200" b="1" kern="100" dirty="0">
                <a:effectLst/>
                <a:latin typeface="Times New Roman" panose="02020603050405020304" pitchFamily="18" charset="0"/>
                <a:ea typeface="宋体" panose="02010600030101010101" pitchFamily="2" charset="-122"/>
              </a:rPr>
              <a:t>不断迭代来收敛网络状态</a:t>
            </a:r>
            <a:endParaRPr lang="en-US" altLang="zh-CN" b="1" dirty="0">
              <a:solidFill>
                <a:srgbClr val="060F18"/>
              </a:solidFill>
              <a:latin typeface="Times New Roman" panose="02020603050405020304" pitchFamily="18" charset="0"/>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严格的使用场景，</a:t>
            </a:r>
            <a:endParaRPr lang="en-US" altLang="zh-CN" sz="1800" kern="100" dirty="0">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网络拓扑和链路状态的变化都可能使启发式算法出现较大波动和误差</a:t>
            </a:r>
            <a:endParaRPr lang="en-US" altLang="zh-CN" sz="1800" kern="100" dirty="0">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潜在的可伸缩性问题</a:t>
            </a:r>
            <a:endParaRPr lang="en-US" altLang="zh-CN" sz="1800" kern="100" dirty="0">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zh-CN" sz="1800" b="1" kern="100" dirty="0">
                <a:effectLst/>
                <a:latin typeface="Times New Roman" panose="02020603050405020304" pitchFamily="18" charset="0"/>
                <a:ea typeface="宋体" panose="02010600030101010101" pitchFamily="2" charset="-122"/>
              </a:rPr>
              <a:t>机器学习</a:t>
            </a:r>
            <a:endParaRPr lang="en-US" altLang="zh-CN" sz="1800" b="1" kern="100" dirty="0">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需要获取高量标签数据用于训练网络模型</a:t>
            </a:r>
            <a:endParaRPr lang="en-US" altLang="zh-CN" sz="1800" kern="100" dirty="0">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底层的网络模型，对于复杂、动态的网络而言，很难设计出一种满足所有网络状态需求的模型</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CN" sz="1800" kern="100" dirty="0">
              <a:solidFill>
                <a:srgbClr val="060F18"/>
              </a:solidFill>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kern="100" dirty="0">
                <a:solidFill>
                  <a:srgbClr val="060F18"/>
                </a:solidFill>
                <a:effectLst/>
                <a:latin typeface="Times New Roman" panose="02020603050405020304" pitchFamily="18" charset="0"/>
                <a:ea typeface="宋体" panose="02010600030101010101" pitchFamily="2" charset="-122"/>
              </a:rPr>
              <a:t>强化学习</a:t>
            </a:r>
            <a:endParaRPr lang="en-US" altLang="zh-CN" sz="1800" b="1" kern="100" dirty="0">
              <a:solidFill>
                <a:srgbClr val="060F18"/>
              </a:solidFill>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通过</a:t>
            </a:r>
            <a:r>
              <a:rPr lang="en-US" altLang="zh-CN" sz="1800" kern="100" dirty="0">
                <a:effectLst/>
                <a:latin typeface="Times New Roman" panose="02020603050405020304" pitchFamily="18" charset="0"/>
                <a:ea typeface="宋体" panose="02010600030101010101" pitchFamily="2" charset="-122"/>
              </a:rPr>
              <a:t>Q-table</a:t>
            </a:r>
            <a:r>
              <a:rPr lang="zh-CN" altLang="zh-CN" sz="1800" kern="100" dirty="0">
                <a:effectLst/>
                <a:latin typeface="Times New Roman" panose="02020603050405020304" pitchFamily="18" charset="0"/>
                <a:ea typeface="宋体" panose="02010600030101010101" pitchFamily="2" charset="-122"/>
              </a:rPr>
              <a:t>查表的方式找到最优路由策略，在一定程度上实现了智能化路由决策的目的。</a:t>
            </a:r>
            <a:endParaRPr lang="en-US" altLang="zh-CN" sz="1800" kern="100" dirty="0">
              <a:effectLst/>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rPr>
              <a:t>然而，随着网络规模的增大，表格存储空间的大小和查询最优解的时间开销将是巨大的挑战</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CN" dirty="0">
              <a:solidFill>
                <a:srgbClr val="060F18"/>
              </a:solidFill>
              <a:latin typeface="Times New Roman" panose="02020603050405020304" pitchFamily="18"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b="1" dirty="0">
                <a:solidFill>
                  <a:srgbClr val="060F18"/>
                </a:solidFill>
                <a:latin typeface="Times New Roman" panose="02020603050405020304" pitchFamily="18" charset="0"/>
                <a:ea typeface="微软雅黑" panose="020B0503020204020204" pitchFamily="34" charset="-122"/>
              </a:rPr>
              <a:t>深度强化学习</a:t>
            </a:r>
            <a:endParaRPr lang="en-US" altLang="zh-CN" b="1" dirty="0">
              <a:solidFill>
                <a:srgbClr val="060F18"/>
              </a:solidFill>
              <a:latin typeface="Times New Roman" panose="02020603050405020304" pitchFamily="18" charset="0"/>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能够处理和适应复杂、高维的动态网络环境，提升了网络性能。</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考虑网络流量状态的未来变化趋势对智能路由优化算法产生的影响</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一些方法将链路权重值作为动作的输出，还需要进一步计算才能得到路由转发路径。</a:t>
            </a:r>
            <a:endParaRPr lang="zh-CN" altLang="en-US" dirty="0">
              <a:solidFill>
                <a:srgbClr val="060F18"/>
              </a:solidFill>
              <a:latin typeface="Times New Roman" panose="02020603050405020304" pitchFamily="18" charset="0"/>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6</a:t>
            </a:fld>
            <a:endParaRPr lang="zh-CN" altLang="en-US"/>
          </a:p>
        </p:txBody>
      </p:sp>
    </p:spTree>
    <p:extLst>
      <p:ext uri="{BB962C8B-B14F-4D97-AF65-F5344CB8AC3E}">
        <p14:creationId xmlns:p14="http://schemas.microsoft.com/office/powerpoint/2010/main" val="36388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第三部分，是本文的第一个研究点</a:t>
            </a:r>
            <a:r>
              <a:rPr lang="en-US" altLang="zh-CN" dirty="0"/>
              <a:t>-</a:t>
            </a:r>
            <a:r>
              <a:rPr lang="en-US" altLang="zh-CN" sz="1200" b="1" dirty="0"/>
              <a:t>SDN</a:t>
            </a:r>
            <a:r>
              <a:rPr lang="zh-CN" altLang="en-US" sz="1200" b="1" dirty="0"/>
              <a:t>单控制器下的智能路由方法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7</a:t>
            </a:fld>
            <a:endParaRPr lang="zh-CN" altLang="en-US"/>
          </a:p>
        </p:txBody>
      </p:sp>
    </p:spTree>
    <p:extLst>
      <p:ext uri="{BB962C8B-B14F-4D97-AF65-F5344CB8AC3E}">
        <p14:creationId xmlns:p14="http://schemas.microsoft.com/office/powerpoint/2010/main" val="304144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首先是问题描述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方便获取网络状态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为什么用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DRL</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？（人工智能）</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为什么用网络流量状态预测？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8</a:t>
            </a:fld>
            <a:endParaRPr lang="zh-CN" altLang="en-US"/>
          </a:p>
        </p:txBody>
      </p:sp>
    </p:spTree>
    <p:extLst>
      <p:ext uri="{BB962C8B-B14F-4D97-AF65-F5344CB8AC3E}">
        <p14:creationId xmlns:p14="http://schemas.microsoft.com/office/powerpoint/2010/main" val="65541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数据平面：</a:t>
            </a:r>
            <a:endParaRPr lang="en-US" altLang="zh-CN" b="1" dirty="0"/>
          </a:p>
          <a:p>
            <a:pPr marL="285750" indent="-285750">
              <a:buFont typeface="Wingdings" panose="05000000000000000000" pitchFamily="2" charset="2"/>
              <a:buChar char="n"/>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通过响应控制平面周期性发送的相应请求提供网络全局的感知信息，例如：交换机端口流速、发送及接收字节数等</a:t>
            </a:r>
            <a:r>
              <a:rPr lang="en-US" altLang="zh-CN" sz="1800" kern="100" dirty="0">
                <a:effectLst/>
                <a:latin typeface="Times New Roman" panose="02020603050405020304" pitchFamily="18" charset="0"/>
                <a:ea typeface="宋体" panose="02010600030101010101" pitchFamily="2" charset="-122"/>
              </a:rPr>
              <a:t>;</a:t>
            </a:r>
          </a:p>
          <a:p>
            <a:pPr marL="285750" indent="-285750">
              <a:buFont typeface="Wingdings" panose="05000000000000000000" pitchFamily="2" charset="2"/>
              <a:buChar char="n"/>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智能体生成最优路由转发路径，经控制平面生成最优路由转发策略后，数据平面根据最优路由转发策略对数据包进行转发操作。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dirty="0"/>
              <a:t>控制平面：</a:t>
            </a:r>
            <a:endParaRPr lang="en-US" altLang="zh-CN" b="1" dirty="0"/>
          </a:p>
          <a:p>
            <a:pPr marL="285750" indent="-285750" algn="just">
              <a:lnSpc>
                <a:spcPct val="150000"/>
              </a:lnSpc>
              <a:buFont typeface="Wingdings" panose="05000000000000000000" pitchFamily="2" charset="2"/>
              <a:buChar char="n"/>
            </a:pPr>
            <a:r>
              <a:rPr lang="zh-CN" altLang="en-US" sz="1200" dirty="0">
                <a:solidFill>
                  <a:srgbClr val="060F18"/>
                </a:solidFill>
                <a:latin typeface="Times New Roman" panose="02020603050405020304" pitchFamily="18" charset="0"/>
                <a:ea typeface="微软雅黑" panose="020B0503020204020204" pitchFamily="34" charset="-122"/>
              </a:rPr>
              <a:t>网络信息感知模块：将获取的感知信息提供给管理平面</a:t>
            </a:r>
            <a:endParaRPr lang="en-US" altLang="zh-CN" sz="12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200" dirty="0">
                <a:solidFill>
                  <a:srgbClr val="060F18"/>
                </a:solidFill>
                <a:latin typeface="Times New Roman" panose="02020603050405020304" pitchFamily="18" charset="0"/>
                <a:ea typeface="微软雅黑" panose="020B0503020204020204" pitchFamily="34" charset="-122"/>
              </a:rPr>
              <a:t>路由转发模块：根据知识平面生成的最优路由转发路径，生成转发策略下发给数据平面</a:t>
            </a:r>
            <a:endParaRPr lang="en-US" altLang="zh-CN" sz="12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sz="1200" dirty="0">
              <a:solidFill>
                <a:srgbClr val="060F18"/>
              </a:solidFill>
              <a:latin typeface="Times New Roman" panose="02020603050405020304" pitchFamily="18" charset="0"/>
              <a:ea typeface="微软雅黑" panose="020B0503020204020204" pitchFamily="34" charset="-122"/>
            </a:endParaRPr>
          </a:p>
          <a:p>
            <a:pPr marL="0" indent="0" algn="just">
              <a:lnSpc>
                <a:spcPct val="150000"/>
              </a:lnSpc>
              <a:buFont typeface="Wingdings" panose="05000000000000000000" pitchFamily="2" charset="2"/>
              <a:buNone/>
            </a:pPr>
            <a:r>
              <a:rPr lang="zh-CN" altLang="en-US" sz="1200" b="1" dirty="0">
                <a:solidFill>
                  <a:srgbClr val="060F18"/>
                </a:solidFill>
                <a:latin typeface="Times New Roman" panose="02020603050405020304" pitchFamily="18" charset="0"/>
                <a:ea typeface="微软雅黑" panose="020B0503020204020204" pitchFamily="34" charset="-122"/>
              </a:rPr>
              <a:t>管理平面：</a:t>
            </a:r>
            <a:endParaRPr lang="en-US" altLang="zh-CN" sz="1200" b="1" dirty="0">
              <a:solidFill>
                <a:srgbClr val="060F18"/>
              </a:solidFill>
              <a:latin typeface="Times New Roman" panose="02020603050405020304" pitchFamily="18" charset="0"/>
              <a:ea typeface="微软雅黑" panose="020B0503020204020204" pitchFamily="34" charset="-122"/>
            </a:endParaRPr>
          </a:p>
          <a:p>
            <a:pPr marL="0" indent="0" algn="just">
              <a:lnSpc>
                <a:spcPct val="150000"/>
              </a:lnSpc>
              <a:buFont typeface="Wingdings" panose="05000000000000000000" pitchFamily="2" charset="2"/>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主要包含一个</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数据处理模块</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数据存储模块</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管理平面在获得控制平面的感知信息后，通过数据处理模块将其转换成带宽、时延、丢包率、已用带宽等网络链路状态信息并保存到数据存储模块的信息池中。管理平面包含了大量数据监测计算、转化存储等处理操作，是确保本章方法性能和网络稳定运行的关键。</a:t>
            </a:r>
            <a:r>
              <a:rPr lang="zh-CN" altLang="en-US" sz="1200" u="sng" dirty="0">
                <a:latin typeface="宋体" panose="02010600030101010101" pitchFamily="2" charset="-122"/>
                <a:ea typeface="宋体" panose="02010600030101010101" pitchFamily="2" charset="-122"/>
              </a:rPr>
              <a:t>将网络感知信息转换成链路信息，并构成流量矩阵，提供给知识平面。</a:t>
            </a:r>
            <a:endParaRPr lang="en-US" altLang="zh-CN" sz="1200" u="sng" dirty="0">
              <a:solidFill>
                <a:srgbClr val="060F18"/>
              </a:solidFill>
              <a:latin typeface="Times New Roman" panose="02020603050405020304" pitchFamily="18" charset="0"/>
              <a:ea typeface="微软雅黑" panose="020B0503020204020204" pitchFamily="34" charset="-122"/>
            </a:endParaRPr>
          </a:p>
          <a:p>
            <a:endParaRPr lang="en-US" altLang="zh-CN" dirty="0"/>
          </a:p>
          <a:p>
            <a:r>
              <a:rPr lang="zh-CN" altLang="en-US" b="1" dirty="0"/>
              <a:t>知识平面：</a:t>
            </a:r>
            <a:endParaRPr lang="en-US" altLang="zh-CN" b="1" dirty="0"/>
          </a:p>
          <a:p>
            <a:pPr marL="285750" indent="-285750" algn="just">
              <a:lnSpc>
                <a:spcPct val="150000"/>
              </a:lnSpc>
              <a:buFont typeface="Wingdings" panose="05000000000000000000" pitchFamily="2" charset="2"/>
              <a:buChar char="l"/>
            </a:pPr>
            <a:r>
              <a:rPr lang="zh-CN" altLang="en-US" sz="1200" dirty="0">
                <a:solidFill>
                  <a:srgbClr val="060F18"/>
                </a:solidFill>
                <a:latin typeface="Times New Roman" panose="02020603050405020304" pitchFamily="18" charset="0"/>
                <a:ea typeface="微软雅黑" panose="020B0503020204020204" pitchFamily="34" charset="-122"/>
              </a:rPr>
              <a:t>深度强化学习模块：用于实时生成最优路由转发路径</a:t>
            </a:r>
            <a:endParaRPr lang="en-US" altLang="zh-CN" sz="12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200" dirty="0">
                <a:solidFill>
                  <a:srgbClr val="060F18"/>
                </a:solidFill>
                <a:latin typeface="Times New Roman" panose="02020603050405020304" pitchFamily="18" charset="0"/>
                <a:ea typeface="微软雅黑" panose="020B0503020204020204" pitchFamily="34" charset="-122"/>
              </a:rPr>
              <a:t>网络流量状态预测模块：用于预测网络流量状态的未来变化趋势，</a:t>
            </a:r>
            <a:r>
              <a:rPr lang="zh-CN" altLang="en-US" sz="1200" strike="sngStrike" dirty="0">
                <a:latin typeface="宋体" panose="02010600030101010101" pitchFamily="2" charset="-122"/>
                <a:ea typeface="宋体" panose="02010600030101010101" pitchFamily="2" charset="-122"/>
              </a:rPr>
              <a:t>一方面能够预测出监测遗漏的流量矩阵，另一方面能够</a:t>
            </a:r>
            <a:r>
              <a:rPr lang="zh-CN" altLang="en-US" sz="1200" dirty="0">
                <a:latin typeface="宋体" panose="02010600030101010101" pitchFamily="2" charset="-122"/>
                <a:ea typeface="宋体" panose="02010600030101010101" pitchFamily="2" charset="-122"/>
              </a:rPr>
              <a:t>发现网络中隐藏和未知的网络流量状态</a:t>
            </a:r>
            <a:endParaRPr lang="zh-CN" altLang="en-US" sz="1200" dirty="0">
              <a:solidFill>
                <a:srgbClr val="060F18"/>
              </a:solidFill>
              <a:latin typeface="Times New Roman" panose="02020603050405020304" pitchFamily="18" charset="0"/>
              <a:ea typeface="微软雅黑" panose="020B0503020204020204" pitchFamily="34" charset="-122"/>
            </a:endParaRPr>
          </a:p>
          <a:p>
            <a:endParaRPr lang="en-US" altLang="zh-CN" sz="1200" dirty="0">
              <a:latin typeface="宋体" panose="02010600030101010101" pitchFamily="2" charset="-122"/>
              <a:ea typeface="宋体" panose="02010600030101010101" pitchFamily="2" charset="-122"/>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9</a:t>
            </a:fld>
            <a:endParaRPr lang="zh-CN" altLang="en-US"/>
          </a:p>
        </p:txBody>
      </p:sp>
    </p:spTree>
    <p:extLst>
      <p:ext uri="{BB962C8B-B14F-4D97-AF65-F5344CB8AC3E}">
        <p14:creationId xmlns:p14="http://schemas.microsoft.com/office/powerpoint/2010/main" val="221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a:spLocks/>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p>
        </p:txBody>
      </p:sp>
      <p:sp>
        <p:nvSpPr>
          <p:cNvPr id="2" name="灯片编号占位符 1">
            <a:extLst>
              <a:ext uri="{FF2B5EF4-FFF2-40B4-BE49-F238E27FC236}">
                <a16:creationId xmlns:a16="http://schemas.microsoft.com/office/drawing/2014/main" id="{F868D558-596C-6C2E-32BF-EF02861FC5D1}"/>
              </a:ext>
            </a:extLst>
          </p:cNvPr>
          <p:cNvSpPr>
            <a:spLocks noGrp="1"/>
          </p:cNvSpPr>
          <p:nvPr>
            <p:ph type="sldNum" sz="quarter" idx="15"/>
          </p:nvPr>
        </p:nvSpPr>
        <p:spPr/>
        <p:txBody>
          <a:body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3784307866"/>
      </p:ext>
    </p:extLst>
  </p:cSld>
  <p:clrMapOvr>
    <a:masterClrMapping/>
  </p:clrMapOvr>
  <p:extLst>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692493329"/>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200151"/>
            <a:ext cx="5384800" cy="3394075"/>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67705292"/>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838694052"/>
      </p:ext>
    </p:extLst>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057852118"/>
      </p:ext>
    </p:extLst>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283621340"/>
      </p:ext>
    </p:extLst>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a:prstGeom prst="rect">
            <a:avLst/>
          </a:prstGeo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585884811"/>
      </p:ext>
    </p:extLst>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08462112"/>
      </p:ext>
    </p:extLst>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139948382"/>
      </p:ext>
    </p:extLst>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609600" y="206375"/>
            <a:ext cx="8026400" cy="43878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89928872"/>
      </p:ext>
    </p:extLst>
  </p:cSld>
  <p:clrMapOvr>
    <a:masterClrMapping/>
  </p:clrMapOvr>
  <p:transition spd="slow">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687010" y="832153"/>
            <a:ext cx="4256863" cy="6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7248129" y="839135"/>
            <a:ext cx="4352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FDEBA60E-CDEE-7EF1-195D-4E25337B5254}"/>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16166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
        <p:nvSpPr>
          <p:cNvPr id="2" name="灯片编号占位符 1">
            <a:extLst>
              <a:ext uri="{FF2B5EF4-FFF2-40B4-BE49-F238E27FC236}">
                <a16:creationId xmlns:a16="http://schemas.microsoft.com/office/drawing/2014/main" id="{A27CF4A5-73B5-7F99-4E2F-9CA8199BE3B7}"/>
              </a:ext>
            </a:extLst>
          </p:cNvPr>
          <p:cNvSpPr>
            <a:spLocks noGrp="1"/>
          </p:cNvSpPr>
          <p:nvPr>
            <p:ph type="sldNum" sz="quarter" idx="23"/>
          </p:nvPr>
        </p:nvSpPr>
        <p:spPr/>
        <p:txBody>
          <a:body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3494746977"/>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12192000" cy="932723"/>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51" y="-27384"/>
            <a:ext cx="2272415" cy="960107"/>
          </a:xfrm>
          <a:prstGeom prst="rect">
            <a:avLst/>
          </a:prstGeom>
        </p:spPr>
      </p:pic>
      <p:sp>
        <p:nvSpPr>
          <p:cNvPr id="2" name="灯片编号占位符 1">
            <a:extLst>
              <a:ext uri="{FF2B5EF4-FFF2-40B4-BE49-F238E27FC236}">
                <a16:creationId xmlns:a16="http://schemas.microsoft.com/office/drawing/2014/main" id="{0C23E86C-ECDC-57C8-91F9-723D6AD47FCD}"/>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67541431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AE4C3BC-75DE-017E-0997-D5930ED64FFA}"/>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34508460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3558D8-F158-7E06-D28D-1AA2D00EDF3F}"/>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3595980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BB32ED-EB57-84DF-62C2-F64BCA15DFA2}"/>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79425251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FEF680-281F-CECA-0991-D28DCCC09492}"/>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450554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89935B-73CD-523D-0C9D-D77727F46D8E}"/>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90736486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44E241B2-289D-17EE-186B-EEC3AAA15ABE}"/>
              </a:ext>
            </a:extLst>
          </p:cNvPr>
          <p:cNvSpPr>
            <a:spLocks noGrp="1"/>
          </p:cNvSpPr>
          <p:nvPr>
            <p:ph type="sldNum" sz="quarter" idx="10"/>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170847076"/>
      </p:ext>
    </p:extLst>
  </p:cSld>
  <p:clrMapOvr>
    <a:masterClrMapping/>
  </p:clrMapOvr>
  <p:transition spd="slow">
    <p:cover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3F80B11-409D-6F12-6E4C-E29ACDA943DB}"/>
              </a:ext>
            </a:extLst>
          </p:cNvPr>
          <p:cNvSpPr>
            <a:spLocks noGrp="1"/>
          </p:cNvSpPr>
          <p:nvPr>
            <p:ph type="sldNum" sz="quarter" idx="10"/>
          </p:nvPr>
        </p:nvSpPr>
        <p:spPr/>
        <p:txBody>
          <a:bodyPr/>
          <a:lstStyle/>
          <a:p>
            <a:fld id="{E1BEBC7A-FD02-486B-81B5-A845787C689C}" type="slidenum">
              <a:rPr lang="zh-CN" altLang="en-US" smtClean="0"/>
              <a:t>‹#›</a:t>
            </a:fld>
            <a:endParaRPr lang="zh-CN" altLang="en-US" dirty="0"/>
          </a:p>
        </p:txBody>
      </p:sp>
    </p:spTree>
    <p:extLst>
      <p:ext uri="{BB962C8B-B14F-4D97-AF65-F5344CB8AC3E}">
        <p14:creationId xmlns:p14="http://schemas.microsoft.com/office/powerpoint/2010/main" val="3631352136"/>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04BBF445-68D2-C19A-DA35-2B7A4DB03D87}"/>
              </a:ext>
            </a:extLst>
          </p:cNvPr>
          <p:cNvSpPr>
            <a:spLocks noGrp="1"/>
          </p:cNvSpPr>
          <p:nvPr>
            <p:ph type="sldNum" sz="quarter" idx="13"/>
          </p:nvPr>
        </p:nvSpPr>
        <p:spPr/>
        <p:txBody>
          <a:body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2545269805"/>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F51B95A-8769-E4FA-A3E6-60A0636966C2}"/>
              </a:ext>
            </a:extLst>
          </p:cNvPr>
          <p:cNvSpPr>
            <a:spLocks noGrp="1"/>
          </p:cNvSpPr>
          <p:nvPr>
            <p:ph type="sldNum" sz="quarter" idx="13"/>
          </p:nvPr>
        </p:nvSpPr>
        <p:spPr/>
        <p:txBody>
          <a:body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2473952172"/>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8E02FC-DBA4-368B-F0C1-E8D2915D4453}"/>
              </a:ext>
            </a:extLst>
          </p:cNvPr>
          <p:cNvSpPr>
            <a:spLocks noGrp="1"/>
          </p:cNvSpPr>
          <p:nvPr>
            <p:ph type="sldNum" sz="quarter" idx="10"/>
          </p:nvPr>
        </p:nvSpPr>
        <p:spPr/>
        <p:txBody>
          <a:body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3580527688"/>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F56AF2-F086-201D-7CE9-C132CB6186B3}"/>
              </a:ext>
            </a:extLst>
          </p:cNvPr>
          <p:cNvSpPr>
            <a:spLocks noGrp="1"/>
          </p:cNvSpPr>
          <p:nvPr>
            <p:ph type="sldNum" sz="quarter" idx="10"/>
          </p:nvPr>
        </p:nvSpPr>
        <p:spPr/>
        <p:txBody>
          <a:body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4175763562"/>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C6BE57-22F4-4F2B-8445-09D3E815F71E}" type="slidenum">
              <a:rPr lang="zh-CN" altLang="en-US" smtClean="0"/>
              <a:t>‹#›</a:t>
            </a:fld>
            <a:endParaRPr lang="zh-CN" altLang="en-US"/>
          </a:p>
        </p:txBody>
      </p:sp>
    </p:spTree>
    <p:extLst>
      <p:ext uri="{BB962C8B-B14F-4D97-AF65-F5344CB8AC3E}">
        <p14:creationId xmlns:p14="http://schemas.microsoft.com/office/powerpoint/2010/main" val="3529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333549390"/>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10103061"/>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BAB3E1-32F4-EC3C-3ECB-12AE7A5B5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87BB3-60B6-4185-896A-3B81AD2659A1}" type="slidenum">
              <a:rPr lang="zh-CN" altLang="en-US" smtClean="0"/>
              <a:t>‹#›</a:t>
            </a:fld>
            <a:endParaRPr lang="zh-CN" altLang="en-US"/>
          </a:p>
        </p:txBody>
      </p:sp>
    </p:spTree>
    <p:extLst>
      <p:ext uri="{BB962C8B-B14F-4D97-AF65-F5344CB8AC3E}">
        <p14:creationId xmlns:p14="http://schemas.microsoft.com/office/powerpoint/2010/main"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70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6453427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4" r:id="rId20"/>
  </p:sldLayoutIdLst>
  <p:transition spd="slow">
    <p:pull/>
  </p:transition>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emf"/><Relationship Id="rId4" Type="http://schemas.openxmlformats.org/officeDocument/2006/relationships/package" Target="../embeddings/Microsoft_Visio_Drawing1.vsdx"/></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oleObject" Target="../embeddings/oleObject3.bin"/><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oleObject" Target="../embeddings/oleObject7.bin"/><Relationship Id="rId4" Type="http://schemas.openxmlformats.org/officeDocument/2006/relationships/image" Target="../media/image28.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oleObject" Target="../embeddings/oleObject10.bin"/><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oleObject" Target="../embeddings/oleObject16.bin"/><Relationship Id="rId10" Type="http://schemas.openxmlformats.org/officeDocument/2006/relationships/image" Target="../media/image53.png"/><Relationship Id="rId4" Type="http://schemas.openxmlformats.org/officeDocument/2006/relationships/image" Target="../media/image23.png"/><Relationship Id="rId9"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oleObject" Target="../embeddings/oleObject24.bin"/><Relationship Id="rId18" Type="http://schemas.openxmlformats.org/officeDocument/2006/relationships/image" Target="../media/image61.png"/><Relationship Id="rId26" Type="http://schemas.openxmlformats.org/officeDocument/2006/relationships/oleObject" Target="../embeddings/oleObject33.bin"/><Relationship Id="rId3" Type="http://schemas.openxmlformats.org/officeDocument/2006/relationships/oleObject" Target="../embeddings/oleObject19.bin"/><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58.png"/><Relationship Id="rId17" Type="http://schemas.openxmlformats.org/officeDocument/2006/relationships/oleObject" Target="../embeddings/oleObject26.bin"/><Relationship Id="rId25" Type="http://schemas.openxmlformats.org/officeDocument/2006/relationships/oleObject" Target="../embeddings/oleObject32.bin"/><Relationship Id="rId2" Type="http://schemas.openxmlformats.org/officeDocument/2006/relationships/notesSlide" Target="../notesSlides/notesSlide30.xml"/><Relationship Id="rId16" Type="http://schemas.openxmlformats.org/officeDocument/2006/relationships/image" Target="../media/image60.png"/><Relationship Id="rId20" Type="http://schemas.openxmlformats.org/officeDocument/2006/relationships/image" Target="../media/image62.png"/><Relationship Id="rId29" Type="http://schemas.openxmlformats.org/officeDocument/2006/relationships/oleObject" Target="../embeddings/oleObject36.bin"/><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oleObject" Target="../embeddings/oleObject23.bin"/><Relationship Id="rId24" Type="http://schemas.openxmlformats.org/officeDocument/2006/relationships/oleObject" Target="../embeddings/oleObject31.bin"/><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30.bin"/><Relationship Id="rId28" Type="http://schemas.openxmlformats.org/officeDocument/2006/relationships/oleObject" Target="../embeddings/oleObject35.bin"/><Relationship Id="rId10" Type="http://schemas.openxmlformats.org/officeDocument/2006/relationships/image" Target="../media/image57.png"/><Relationship Id="rId19" Type="http://schemas.openxmlformats.org/officeDocument/2006/relationships/oleObject" Target="../embeddings/oleObject27.bin"/><Relationship Id="rId4" Type="http://schemas.openxmlformats.org/officeDocument/2006/relationships/image" Target="../media/image54.png"/><Relationship Id="rId9" Type="http://schemas.openxmlformats.org/officeDocument/2006/relationships/oleObject" Target="../embeddings/oleObject22.bin"/><Relationship Id="rId14" Type="http://schemas.openxmlformats.org/officeDocument/2006/relationships/image" Target="../media/image59.png"/><Relationship Id="rId22" Type="http://schemas.openxmlformats.org/officeDocument/2006/relationships/oleObject" Target="../embeddings/oleObject29.bin"/><Relationship Id="rId27" Type="http://schemas.openxmlformats.org/officeDocument/2006/relationships/oleObject" Target="../embeddings/oleObject34.bin"/></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oleObject" Target="../embeddings/oleObject38.bin"/><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4548587"/>
            <a:ext cx="12192000" cy="205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rtlCol="0" anchor="ctr"/>
          <a:lstStyle/>
          <a:p>
            <a:pPr algn="ctr" defTabSz="1219170"/>
            <a:endParaRPr lang="zh-CN" altLang="en-US" sz="2400" dirty="0">
              <a:solidFill>
                <a:prstClr val="white"/>
              </a:solidFill>
              <a:latin typeface="Calibri"/>
              <a:ea typeface="宋体" panose="02010600030101010101" pitchFamily="2" charset="-122"/>
            </a:endParaRPr>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4701049" y="-68307"/>
            <a:ext cx="2203236" cy="22029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7234" y="-75490"/>
            <a:ext cx="2498113" cy="249777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1737" y="2724975"/>
            <a:ext cx="11588525" cy="1354179"/>
          </a:xfrm>
          <a:prstGeom prst="rect">
            <a:avLst/>
          </a:prstGeom>
          <a:noFill/>
        </p:spPr>
        <p:txBody>
          <a:bodyPr wrap="square" lIns="121884" tIns="60941" rIns="121884" bIns="60941" rtlCol="0">
            <a:spAutoFit/>
          </a:bodyPr>
          <a:lstStyle/>
          <a:p>
            <a:pPr algn="ctr" defTabSz="1219170"/>
            <a:r>
              <a:rPr lang="zh-CN" altLang="en-US" sz="40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基于深度强化学习和网络流量状态预测的</a:t>
            </a:r>
            <a:r>
              <a:rPr lang="en-US" altLang="zh-CN" sz="40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SDN</a:t>
            </a:r>
            <a:r>
              <a:rPr lang="zh-CN" altLang="en-US" sz="40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智能路由优化研究 </a:t>
            </a:r>
          </a:p>
        </p:txBody>
      </p:sp>
      <p:sp>
        <p:nvSpPr>
          <p:cNvPr id="5" name="TextBox 4"/>
          <p:cNvSpPr txBox="1"/>
          <p:nvPr/>
        </p:nvSpPr>
        <p:spPr>
          <a:xfrm>
            <a:off x="2999656" y="4941168"/>
            <a:ext cx="3312368" cy="461665"/>
          </a:xfrm>
          <a:prstGeom prst="rect">
            <a:avLst/>
          </a:prstGeom>
          <a:noFill/>
        </p:spPr>
        <p:txBody>
          <a:bodyPr wrap="square" rtlCol="0">
            <a:spAutoFit/>
          </a:bodyPr>
          <a:lstStyle/>
          <a:p>
            <a:pPr algn="ctr" defTabSz="1219170"/>
            <a:r>
              <a:rPr lang="zh-CN" altLang="en-US" sz="2400" b="1" dirty="0">
                <a:solidFill>
                  <a:prstClr val="white"/>
                </a:solidFill>
                <a:latin typeface="微软雅黑" pitchFamily="34" charset="-122"/>
                <a:ea typeface="微软雅黑" pitchFamily="34" charset="-122"/>
              </a:rPr>
              <a:t>计算机与信息安全学院</a:t>
            </a:r>
          </a:p>
        </p:txBody>
      </p:sp>
      <p:sp>
        <p:nvSpPr>
          <p:cNvPr id="6" name="TextBox 5"/>
          <p:cNvSpPr txBox="1"/>
          <p:nvPr/>
        </p:nvSpPr>
        <p:spPr>
          <a:xfrm>
            <a:off x="4079776" y="5805264"/>
            <a:ext cx="4447025" cy="461665"/>
          </a:xfrm>
          <a:prstGeom prst="rect">
            <a:avLst/>
          </a:prstGeom>
          <a:noFill/>
        </p:spPr>
        <p:txBody>
          <a:bodyPr wrap="square" rtlCol="0">
            <a:spAutoFit/>
          </a:bodyPr>
          <a:lstStyle/>
          <a:p>
            <a:pPr algn="ctr" defTabSz="1219170"/>
            <a:r>
              <a:rPr lang="zh-CN" altLang="en-US" sz="2400" b="1" dirty="0">
                <a:solidFill>
                  <a:prstClr val="white"/>
                </a:solidFill>
                <a:latin typeface="微软雅黑" pitchFamily="34" charset="-122"/>
                <a:ea typeface="微软雅黑" pitchFamily="34" charset="-122"/>
              </a:rPr>
              <a:t>答辩人：黄林强     导师：叶苗</a:t>
            </a:r>
          </a:p>
        </p:txBody>
      </p:sp>
      <p:pic>
        <p:nvPicPr>
          <p:cNvPr id="7" name="图片 6">
            <a:extLst>
              <a:ext uri="{FF2B5EF4-FFF2-40B4-BE49-F238E27FC236}">
                <a16:creationId xmlns:a16="http://schemas.microsoft.com/office/drawing/2014/main" id="{275766F4-4738-4037-868B-6C9E43D1CAF2}"/>
              </a:ext>
            </a:extLst>
          </p:cNvPr>
          <p:cNvPicPr>
            <a:picLocks noChangeAspect="1"/>
          </p:cNvPicPr>
          <p:nvPr/>
        </p:nvPicPr>
        <p:blipFill>
          <a:blip r:embed="rId7"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5271797" y="401044"/>
            <a:ext cx="1578875" cy="1588349"/>
          </a:xfrm>
          <a:prstGeom prst="rect">
            <a:avLst/>
          </a:prstGeom>
        </p:spPr>
      </p:pic>
      <p:sp>
        <p:nvSpPr>
          <p:cNvPr id="46" name="矩形: 圆顶角 45">
            <a:extLst>
              <a:ext uri="{FF2B5EF4-FFF2-40B4-BE49-F238E27FC236}">
                <a16:creationId xmlns:a16="http://schemas.microsoft.com/office/drawing/2014/main" id="{CED51767-FBD8-EA27-0107-CE665E4C3F9C}"/>
              </a:ext>
            </a:extLst>
          </p:cNvPr>
          <p:cNvSpPr/>
          <p:nvPr/>
        </p:nvSpPr>
        <p:spPr>
          <a:xfrm rot="5400000">
            <a:off x="305886" y="-293904"/>
            <a:ext cx="2086286" cy="2674094"/>
          </a:xfrm>
          <a:prstGeom prst="round2SameRect">
            <a:avLst>
              <a:gd name="adj1" fmla="val 50000"/>
              <a:gd name="adj2" fmla="val 0"/>
            </a:avLst>
          </a:prstGeom>
          <a:solidFill>
            <a:srgbClr val="1C4372"/>
          </a:solidFill>
          <a:ln>
            <a:noFill/>
          </a:ln>
          <a:effectLst>
            <a:outerShdw blurRad="50800" dist="38100" dir="16200000" sx="99000" sy="9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89E9D007-BEA7-2A86-70A8-396FB2F9297C}"/>
              </a:ext>
            </a:extLst>
          </p:cNvPr>
          <p:cNvGrpSpPr/>
          <p:nvPr/>
        </p:nvGrpSpPr>
        <p:grpSpPr>
          <a:xfrm>
            <a:off x="1311030" y="354764"/>
            <a:ext cx="1354060" cy="1356796"/>
            <a:chOff x="10265088" y="255018"/>
            <a:chExt cx="1570606" cy="1573782"/>
          </a:xfrm>
        </p:grpSpPr>
        <p:grpSp>
          <p:nvGrpSpPr>
            <p:cNvPr id="48" name="Group 32">
              <a:extLst>
                <a:ext uri="{FF2B5EF4-FFF2-40B4-BE49-F238E27FC236}">
                  <a16:creationId xmlns:a16="http://schemas.microsoft.com/office/drawing/2014/main" id="{95F24CB4-F558-FEE7-04BE-FD3F3BC18CDB}"/>
                </a:ext>
              </a:extLst>
            </p:cNvPr>
            <p:cNvGrpSpPr/>
            <p:nvPr/>
          </p:nvGrpSpPr>
          <p:grpSpPr>
            <a:xfrm>
              <a:off x="10265088" y="255018"/>
              <a:ext cx="1570606" cy="1573782"/>
              <a:chOff x="3692576" y="1742634"/>
              <a:chExt cx="2790379" cy="2796023"/>
            </a:xfrm>
          </p:grpSpPr>
          <p:grpSp>
            <p:nvGrpSpPr>
              <p:cNvPr id="54" name="组合 79">
                <a:extLst>
                  <a:ext uri="{FF2B5EF4-FFF2-40B4-BE49-F238E27FC236}">
                    <a16:creationId xmlns:a16="http://schemas.microsoft.com/office/drawing/2014/main" id="{AC789681-1786-006B-E65E-30CEBD4FFC95}"/>
                  </a:ext>
                </a:extLst>
              </p:cNvPr>
              <p:cNvGrpSpPr/>
              <p:nvPr/>
            </p:nvGrpSpPr>
            <p:grpSpPr bwMode="auto">
              <a:xfrm>
                <a:off x="3692576" y="1742634"/>
                <a:ext cx="2790379" cy="2796023"/>
                <a:chOff x="6379729" y="2488774"/>
                <a:chExt cx="2513016" cy="2513016"/>
              </a:xfrm>
            </p:grpSpPr>
            <p:sp>
              <p:nvSpPr>
                <p:cNvPr id="56" name="任意多边形 82">
                  <a:extLst>
                    <a:ext uri="{FF2B5EF4-FFF2-40B4-BE49-F238E27FC236}">
                      <a16:creationId xmlns:a16="http://schemas.microsoft.com/office/drawing/2014/main" id="{EB23D00E-2BF7-A5D7-B0FD-4B03653F7BB2}"/>
                    </a:ext>
                  </a:extLst>
                </p:cNvPr>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57" name="任意多边形 83">
                  <a:extLst>
                    <a:ext uri="{FF2B5EF4-FFF2-40B4-BE49-F238E27FC236}">
                      <a16:creationId xmlns:a16="http://schemas.microsoft.com/office/drawing/2014/main" id="{E705358D-8782-C00C-E6B8-31F5F739B7C3}"/>
                    </a:ext>
                  </a:extLst>
                </p:cNvPr>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55" name="椭圆 80">
                <a:extLst>
                  <a:ext uri="{FF2B5EF4-FFF2-40B4-BE49-F238E27FC236}">
                    <a16:creationId xmlns:a16="http://schemas.microsoft.com/office/drawing/2014/main" id="{28E2D0D6-2F38-434F-6B6E-9976898FFB04}"/>
                  </a:ext>
                </a:extLst>
              </p:cNvPr>
              <p:cNvSpPr/>
              <p:nvPr/>
            </p:nvSpPr>
            <p:spPr bwMode="auto">
              <a:xfrm>
                <a:off x="4101618" y="2137562"/>
                <a:ext cx="2016471" cy="2020558"/>
              </a:xfrm>
              <a:prstGeom prst="ellipse">
                <a:avLst/>
              </a:prstGeom>
              <a:solidFill>
                <a:srgbClr val="1C4372"/>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49" name="组合 48">
              <a:extLst>
                <a:ext uri="{FF2B5EF4-FFF2-40B4-BE49-F238E27FC236}">
                  <a16:creationId xmlns:a16="http://schemas.microsoft.com/office/drawing/2014/main" id="{B9D413EF-DE06-D27D-BE81-9E8CA2452E97}"/>
                </a:ext>
              </a:extLst>
            </p:cNvPr>
            <p:cNvGrpSpPr/>
            <p:nvPr/>
          </p:nvGrpSpPr>
          <p:grpSpPr>
            <a:xfrm>
              <a:off x="10638670" y="749095"/>
              <a:ext cx="823442" cy="585626"/>
              <a:chOff x="1743075" y="720725"/>
              <a:chExt cx="5573713" cy="3963988"/>
            </a:xfrm>
            <a:solidFill>
              <a:schemeClr val="bg1"/>
            </a:solidFill>
          </p:grpSpPr>
          <p:sp>
            <p:nvSpPr>
              <p:cNvPr id="50" name="Freeform 27">
                <a:extLst>
                  <a:ext uri="{FF2B5EF4-FFF2-40B4-BE49-F238E27FC236}">
                    <a16:creationId xmlns:a16="http://schemas.microsoft.com/office/drawing/2014/main" id="{7F1C578F-65D8-A233-275E-DE4158B620EF}"/>
                  </a:ext>
                </a:extLst>
              </p:cNvPr>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 name="Freeform 28">
                <a:extLst>
                  <a:ext uri="{FF2B5EF4-FFF2-40B4-BE49-F238E27FC236}">
                    <a16:creationId xmlns:a16="http://schemas.microsoft.com/office/drawing/2014/main" id="{FB09465D-75D5-3792-D1EF-50781A68A092}"/>
                  </a:ext>
                </a:extLst>
              </p:cNvPr>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 name="Freeform 29">
                <a:extLst>
                  <a:ext uri="{FF2B5EF4-FFF2-40B4-BE49-F238E27FC236}">
                    <a16:creationId xmlns:a16="http://schemas.microsoft.com/office/drawing/2014/main" id="{57CF0332-F22F-C675-3D16-57029800ED88}"/>
                  </a:ext>
                </a:extLst>
              </p:cNvPr>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30">
                <a:extLst>
                  <a:ext uri="{FF2B5EF4-FFF2-40B4-BE49-F238E27FC236}">
                    <a16:creationId xmlns:a16="http://schemas.microsoft.com/office/drawing/2014/main" id="{2AF3CEA3-A404-C73C-3012-9C0A1DA19B2C}"/>
                  </a:ext>
                </a:extLst>
              </p:cNvPr>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8" name="灯片编号占位符 7">
            <a:extLst>
              <a:ext uri="{FF2B5EF4-FFF2-40B4-BE49-F238E27FC236}">
                <a16:creationId xmlns:a16="http://schemas.microsoft.com/office/drawing/2014/main" id="{79C2631F-77D9-904A-4053-01DA6F21210B}"/>
              </a:ext>
            </a:extLst>
          </p:cNvPr>
          <p:cNvSpPr>
            <a:spLocks noGrp="1"/>
          </p:cNvSpPr>
          <p:nvPr>
            <p:ph type="sldNum" sz="quarter" idx="10"/>
          </p:nvPr>
        </p:nvSpPr>
        <p:spPr/>
        <p:txBody>
          <a:bodyPr/>
          <a:lstStyle/>
          <a:p>
            <a:fld id="{E1BEBC7A-FD02-486B-81B5-A845787C689C}" type="slidenum">
              <a:rPr lang="zh-CN" altLang="en-US" smtClean="0"/>
              <a:t>1</a:t>
            </a:fld>
            <a:endParaRPr lang="zh-CN" altLang="en-US" dirty="0"/>
          </a:p>
        </p:txBody>
      </p:sp>
      <p:sp>
        <p:nvSpPr>
          <p:cNvPr id="11" name="TextBox 4">
            <a:extLst>
              <a:ext uri="{FF2B5EF4-FFF2-40B4-BE49-F238E27FC236}">
                <a16:creationId xmlns:a16="http://schemas.microsoft.com/office/drawing/2014/main" id="{4DBA6479-0F96-951E-DA6B-38C8FE77A957}"/>
              </a:ext>
            </a:extLst>
          </p:cNvPr>
          <p:cNvSpPr txBox="1"/>
          <p:nvPr/>
        </p:nvSpPr>
        <p:spPr>
          <a:xfrm>
            <a:off x="6384032" y="4941168"/>
            <a:ext cx="3312368" cy="461665"/>
          </a:xfrm>
          <a:prstGeom prst="rect">
            <a:avLst/>
          </a:prstGeom>
          <a:noFill/>
        </p:spPr>
        <p:txBody>
          <a:bodyPr wrap="square" rtlCol="0">
            <a:spAutoFit/>
          </a:bodyPr>
          <a:lstStyle/>
          <a:p>
            <a:pPr algn="ctr" defTabSz="1219170"/>
            <a:r>
              <a:rPr lang="zh-CN" altLang="en-US" sz="2400" b="1" dirty="0">
                <a:solidFill>
                  <a:prstClr val="white"/>
                </a:solidFill>
                <a:latin typeface="微软雅黑" pitchFamily="34" charset="-122"/>
                <a:ea typeface="微软雅黑" pitchFamily="34" charset="-122"/>
              </a:rPr>
              <a:t>专业：计算机技术</a:t>
            </a:r>
          </a:p>
        </p:txBody>
      </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10</a:t>
            </a:fld>
            <a:endParaRPr lang="zh-CN" altLang="en-US" dirty="0"/>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191344" y="1052736"/>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Dueling DQN</a:t>
            </a:r>
            <a:r>
              <a:rPr lang="zh-CN" altLang="en-US" sz="3000" b="1" dirty="0">
                <a:solidFill>
                  <a:srgbClr val="20517C"/>
                </a:solidFill>
                <a:latin typeface="微软雅黑" panose="020B0503020204020204" pitchFamily="34" charset="-122"/>
                <a:ea typeface="微软雅黑" panose="020B0503020204020204" pitchFamily="34" charset="-122"/>
              </a:rPr>
              <a:t>深度强化学习算法</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C05C9F-444A-44D5-8242-3CC4E93DAC40}"/>
                  </a:ext>
                </a:extLst>
              </p:cNvPr>
              <p:cNvSpPr txBox="1"/>
              <p:nvPr/>
            </p:nvSpPr>
            <p:spPr>
              <a:xfrm>
                <a:off x="479376" y="2060848"/>
                <a:ext cx="10297144" cy="1874809"/>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000" b="1" dirty="0">
                    <a:solidFill>
                      <a:srgbClr val="060F18"/>
                    </a:solidFill>
                    <a:latin typeface="Times New Roman" panose="02020603050405020304" pitchFamily="18" charset="0"/>
                    <a:ea typeface="微软雅黑" panose="020B0503020204020204" pitchFamily="34" charset="-122"/>
                  </a:rPr>
                  <a:t>状态空间设计</a:t>
                </a:r>
                <a:r>
                  <a:rPr lang="en-US" altLang="zh-CN" sz="2000" b="1" dirty="0">
                    <a:solidFill>
                      <a:srgbClr val="060F18"/>
                    </a:solidFill>
                    <a:latin typeface="Times New Roman" panose="02020603050405020304" pitchFamily="18" charset="0"/>
                    <a:ea typeface="微软雅黑" panose="020B0503020204020204" pitchFamily="34" charset="-122"/>
                  </a:rPr>
                  <a:t>(</a:t>
                </a:r>
                <a:r>
                  <a:rPr lang="en-US" altLang="zh-CN" sz="2000" b="1" i="1" dirty="0">
                    <a:solidFill>
                      <a:srgbClr val="060F18"/>
                    </a:solidFill>
                    <a:latin typeface="Times New Roman" panose="02020603050405020304" pitchFamily="18" charset="0"/>
                    <a:ea typeface="微软雅黑" panose="020B0503020204020204" pitchFamily="34" charset="-122"/>
                  </a:rPr>
                  <a:t>S</a:t>
                </a:r>
                <a:r>
                  <a:rPr lang="en-US" altLang="zh-CN" sz="2000" b="1" dirty="0">
                    <a:solidFill>
                      <a:srgbClr val="060F18"/>
                    </a:solidFill>
                    <a:latin typeface="Times New Roman" panose="02020603050405020304" pitchFamily="18" charset="0"/>
                    <a:ea typeface="微软雅黑" panose="020B0503020204020204" pitchFamily="34" charset="-122"/>
                  </a:rPr>
                  <a:t>)</a:t>
                </a:r>
              </a:p>
              <a:p>
                <a:pPr indent="457200">
                  <a:lnSpc>
                    <a:spcPct val="150000"/>
                  </a:lnSpc>
                </a:pPr>
                <a:r>
                  <a:rPr lang="en-US" altLang="zh-CN" i="1" dirty="0">
                    <a:solidFill>
                      <a:srgbClr val="060F18"/>
                    </a:solidFill>
                    <a:latin typeface="Times New Roman" panose="02020603050405020304" pitchFamily="18" charset="0"/>
                    <a:ea typeface="微软雅黑" panose="020B0503020204020204" pitchFamily="34" charset="-122"/>
                  </a:rPr>
                  <a:t>S </a:t>
                </a:r>
                <a:r>
                  <a:rPr lang="en-US" altLang="zh-CN" dirty="0">
                    <a:solidFill>
                      <a:srgbClr val="060F18"/>
                    </a:solidFill>
                    <a:latin typeface="Times New Roman" panose="02020603050405020304" pitchFamily="18" charset="0"/>
                    <a:ea typeface="微软雅黑" panose="020B0503020204020204" pitchFamily="34" charset="-122"/>
                  </a:rPr>
                  <a:t>= </a:t>
                </a:r>
                <a:r>
                  <a:rPr lang="en-US" altLang="zh-CN" i="1" dirty="0">
                    <a:solidFill>
                      <a:srgbClr val="060F18"/>
                    </a:solidFill>
                    <a:latin typeface="Times New Roman" panose="02020603050405020304" pitchFamily="18" charset="0"/>
                    <a:ea typeface="微软雅黑" panose="020B0503020204020204" pitchFamily="34" charset="-122"/>
                  </a:rPr>
                  <a:t>TM</a:t>
                </a:r>
                <a:r>
                  <a:rPr lang="zh-CN" altLang="en-US" dirty="0">
                    <a:solidFill>
                      <a:srgbClr val="060F18"/>
                    </a:solidFill>
                    <a:latin typeface="Times New Roman" panose="02020603050405020304" pitchFamily="18" charset="0"/>
                    <a:ea typeface="微软雅黑" panose="020B0503020204020204" pitchFamily="34" charset="-122"/>
                  </a:rPr>
                  <a:t>， 其中𝑇𝑀表示在间隔𝑡内的流量矩阵，由多个二维矩阵</a:t>
                </a:r>
                <a14:m>
                  <m:oMath xmlns:m="http://schemas.openxmlformats.org/officeDocument/2006/math">
                    <m:sSub>
                      <m:sSubPr>
                        <m:ctrlPr>
                          <a:rPr lang="zh-CN" altLang="zh-CN" i="1">
                            <a:solidFill>
                              <a:srgbClr val="060F18"/>
                            </a:solidFill>
                            <a:latin typeface="Cambria Math" panose="02040503050406030204" pitchFamily="18" charset="0"/>
                            <a:ea typeface="微软雅黑" panose="020B0503020204020204" pitchFamily="34" charset="-122"/>
                          </a:rPr>
                        </m:ctrlPr>
                      </m:sSubPr>
                      <m:e>
                        <m:r>
                          <a:rPr lang="en-US" altLang="zh-CN">
                            <a:solidFill>
                              <a:srgbClr val="060F18"/>
                            </a:solidFill>
                            <a:latin typeface="Cambria Math" panose="02040503050406030204" pitchFamily="18" charset="0"/>
                            <a:ea typeface="微软雅黑" panose="020B0503020204020204" pitchFamily="34" charset="-122"/>
                          </a:rPr>
                          <m:t>𝑀</m:t>
                        </m:r>
                      </m:e>
                      <m:sub>
                        <m:r>
                          <a:rPr lang="en-US" altLang="zh-CN">
                            <a:solidFill>
                              <a:srgbClr val="060F18"/>
                            </a:solidFill>
                            <a:latin typeface="Cambria Math" panose="02040503050406030204" pitchFamily="18" charset="0"/>
                            <a:ea typeface="微软雅黑" panose="020B0503020204020204" pitchFamily="34" charset="-122"/>
                          </a:rPr>
                          <m:t>|</m:t>
                        </m:r>
                        <m:r>
                          <a:rPr lang="en-US" altLang="zh-CN">
                            <a:solidFill>
                              <a:srgbClr val="060F18"/>
                            </a:solidFill>
                            <a:latin typeface="Cambria Math" panose="02040503050406030204" pitchFamily="18" charset="0"/>
                            <a:ea typeface="微软雅黑" panose="020B0503020204020204" pitchFamily="34" charset="-122"/>
                          </a:rPr>
                          <m:t>𝑉</m:t>
                        </m:r>
                        <m:r>
                          <a:rPr lang="en-US" altLang="zh-CN">
                            <a:solidFill>
                              <a:srgbClr val="060F18"/>
                            </a:solidFill>
                            <a:latin typeface="Cambria Math" panose="02040503050406030204" pitchFamily="18" charset="0"/>
                            <a:ea typeface="微软雅黑" panose="020B0503020204020204" pitchFamily="34" charset="-122"/>
                          </a:rPr>
                          <m:t>|×|</m:t>
                        </m:r>
                        <m:r>
                          <a:rPr lang="en-US" altLang="zh-CN">
                            <a:solidFill>
                              <a:srgbClr val="060F18"/>
                            </a:solidFill>
                            <a:latin typeface="Cambria Math" panose="02040503050406030204" pitchFamily="18" charset="0"/>
                            <a:ea typeface="微软雅黑" panose="020B0503020204020204" pitchFamily="34" charset="-122"/>
                          </a:rPr>
                          <m:t>𝑉</m:t>
                        </m:r>
                        <m:r>
                          <a:rPr lang="en-US" altLang="zh-CN">
                            <a:solidFill>
                              <a:srgbClr val="060F18"/>
                            </a:solidFill>
                            <a:latin typeface="Cambria Math" panose="02040503050406030204" pitchFamily="18" charset="0"/>
                            <a:ea typeface="微软雅黑" panose="020B0503020204020204" pitchFamily="34" charset="-122"/>
                          </a:rPr>
                          <m:t>|</m:t>
                        </m:r>
                      </m:sub>
                    </m:sSub>
                  </m:oMath>
                </a14:m>
                <a:r>
                  <a:rPr lang="zh-CN" altLang="en-US" dirty="0">
                    <a:solidFill>
                      <a:srgbClr val="060F18"/>
                    </a:solidFill>
                    <a:latin typeface="Times New Roman" panose="02020603050405020304" pitchFamily="18" charset="0"/>
                    <a:ea typeface="微软雅黑" panose="020B0503020204020204" pitchFamily="34" charset="-122"/>
                  </a:rPr>
                  <a:t>拼接而成</a:t>
                </a:r>
              </a:p>
              <a:p>
                <a:pPr indent="457200">
                  <a:lnSpc>
                    <a:spcPct val="150000"/>
                  </a:lnSpc>
                  <a:buFont typeface="Wingdings" panose="05000000000000000000" pitchFamily="2" charset="2"/>
                  <a:buChar char="n"/>
                </a:pPr>
                <a:endParaRPr lang="en-US" altLang="zh-CN" dirty="0">
                  <a:solidFill>
                    <a:srgbClr val="060F18"/>
                  </a:solidFill>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n"/>
                </a:pPr>
                <a:endParaRPr lang="zh-CN" altLang="en-US" sz="2000" dirty="0">
                  <a:solidFill>
                    <a:srgbClr val="060F18"/>
                  </a:solidFill>
                  <a:latin typeface="Times New Roman" panose="02020603050405020304" pitchFamily="18" charset="0"/>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96C05C9F-444A-44D5-8242-3CC4E93DAC40}"/>
                  </a:ext>
                </a:extLst>
              </p:cNvPr>
              <p:cNvSpPr txBox="1">
                <a:spLocks noRot="1" noChangeAspect="1" noMove="1" noResize="1" noEditPoints="1" noAdjustHandles="1" noChangeArrowheads="1" noChangeShapeType="1" noTextEdit="1"/>
              </p:cNvSpPr>
              <p:nvPr/>
            </p:nvSpPr>
            <p:spPr>
              <a:xfrm>
                <a:off x="479376" y="2060848"/>
                <a:ext cx="10297144" cy="1874809"/>
              </a:xfrm>
              <a:prstGeom prst="rect">
                <a:avLst/>
              </a:prstGeom>
              <a:blipFill>
                <a:blip r:embed="rId3"/>
                <a:stretch>
                  <a:fillRect l="-533"/>
                </a:stretch>
              </a:blipFill>
            </p:spPr>
            <p:txBody>
              <a:bodyPr/>
              <a:lstStyle/>
              <a:p>
                <a:r>
                  <a:rPr lang="zh-CN" altLang="en-US">
                    <a:noFill/>
                  </a:rPr>
                  <a:t> </a:t>
                </a:r>
              </a:p>
            </p:txBody>
          </p:sp>
        </mc:Fallback>
      </mc:AlternateContent>
      <p:graphicFrame>
        <p:nvGraphicFramePr>
          <p:cNvPr id="13" name="对象 12">
            <a:extLst>
              <a:ext uri="{FF2B5EF4-FFF2-40B4-BE49-F238E27FC236}">
                <a16:creationId xmlns:a16="http://schemas.microsoft.com/office/drawing/2014/main" id="{295EA0C8-1F07-0FC1-BFD1-33A4EE3FE7A3}"/>
              </a:ext>
            </a:extLst>
          </p:cNvPr>
          <p:cNvGraphicFramePr>
            <a:graphicFrameLocks noChangeAspect="1"/>
          </p:cNvGraphicFramePr>
          <p:nvPr>
            <p:extLst>
              <p:ext uri="{D42A27DB-BD31-4B8C-83A1-F6EECF244321}">
                <p14:modId xmlns:p14="http://schemas.microsoft.com/office/powerpoint/2010/main" val="4027900251"/>
              </p:ext>
            </p:extLst>
          </p:nvPr>
        </p:nvGraphicFramePr>
        <p:xfrm>
          <a:off x="839416" y="3789040"/>
          <a:ext cx="4791898" cy="2880320"/>
        </p:xfrm>
        <a:graphic>
          <a:graphicData uri="http://schemas.openxmlformats.org/presentationml/2006/ole">
            <mc:AlternateContent xmlns:mc="http://schemas.openxmlformats.org/markup-compatibility/2006">
              <mc:Choice xmlns:v="urn:schemas-microsoft-com:vml" Requires="v">
                <p:oleObj name="Visio" r:id="rId4" imgW="7530825" imgH="5479902" progId="Visio.Drawing.15">
                  <p:embed/>
                </p:oleObj>
              </mc:Choice>
              <mc:Fallback>
                <p:oleObj name="Visio" r:id="rId4" imgW="7530825" imgH="547990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4976" r="2631" b="21309"/>
                      <a:stretch>
                        <a:fillRect/>
                      </a:stretch>
                    </p:blipFill>
                    <p:spPr bwMode="auto">
                      <a:xfrm>
                        <a:off x="839416" y="3789040"/>
                        <a:ext cx="4791898" cy="2880320"/>
                      </a:xfrm>
                      <a:prstGeom prst="rect">
                        <a:avLst/>
                      </a:prstGeom>
                      <a:noFill/>
                    </p:spPr>
                  </p:pic>
                </p:oleObj>
              </mc:Fallback>
            </mc:AlternateContent>
          </a:graphicData>
        </a:graphic>
      </p:graphicFrame>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26C0CAD4-C571-926B-26F3-822E8BF7FF23}"/>
                  </a:ext>
                </a:extLst>
              </p:cNvPr>
              <p:cNvSpPr txBox="1"/>
              <p:nvPr/>
            </p:nvSpPr>
            <p:spPr>
              <a:xfrm>
                <a:off x="119336" y="2677773"/>
                <a:ext cx="12689512" cy="1039259"/>
              </a:xfrm>
              <a:prstGeom prst="rect">
                <a:avLst/>
              </a:prstGeom>
              <a:noFill/>
            </p:spPr>
            <p:txBody>
              <a:bodyPr wrap="square">
                <a:spAutoFit/>
              </a:bodyPr>
              <a:lstStyle/>
              <a:p>
                <a:pPr indent="1270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smtClean="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𝑚</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𝑤</m:t>
                          </m:r>
                        </m:e>
                        <m:sub>
                          <m:r>
                            <a:rPr lang="en-US" altLang="zh-CN" sz="1800" i="1" kern="100">
                              <a:solidFill>
                                <a:srgbClr val="060F18"/>
                              </a:solidFill>
                              <a:effectLst/>
                              <a:latin typeface="Cambria Math" panose="02040503050406030204" pitchFamily="18" charset="0"/>
                              <a:ea typeface="宋体" panose="02010600030101010101" pitchFamily="2" charset="-122"/>
                            </a:rPr>
                            <m:t>1</m:t>
                          </m:r>
                        </m:sub>
                      </m:sSub>
                      <m:r>
                        <a:rPr lang="en-US" altLang="zh-CN" sz="1800" i="1" kern="100">
                          <a:solidFill>
                            <a:srgbClr val="060F18"/>
                          </a:solidFill>
                          <a:effectLst/>
                          <a:latin typeface="Cambria Math" panose="02040503050406030204" pitchFamily="18" charset="0"/>
                          <a:ea typeface="宋体" panose="02010600030101010101" pitchFamily="2" charset="-122"/>
                        </a:rPr>
                        <m:t>∙</m:t>
                      </m:r>
                      <m:f>
                        <m:fPr>
                          <m:ctrlPr>
                            <a:rPr lang="zh-CN" altLang="zh-CN" sz="1800" i="1" kern="100">
                              <a:solidFill>
                                <a:srgbClr val="060F18"/>
                              </a:solidFill>
                              <a:effectLst/>
                              <a:latin typeface="Cambria Math" panose="02040503050406030204" pitchFamily="18" charset="0"/>
                              <a:ea typeface="Cambria Math" panose="02040503050406030204" pitchFamily="18" charset="0"/>
                            </a:rPr>
                          </m:ctrlPr>
                        </m:fPr>
                        <m:num>
                          <m:r>
                            <a:rPr lang="en-US" altLang="zh-CN" sz="1800" i="1" kern="100">
                              <a:solidFill>
                                <a:srgbClr val="060F18"/>
                              </a:solidFill>
                              <a:effectLst/>
                              <a:latin typeface="Cambria Math" panose="02040503050406030204" pitchFamily="18" charset="0"/>
                              <a:ea typeface="宋体" panose="02010600030101010101" pitchFamily="2" charset="-122"/>
                            </a:rPr>
                            <m:t>1</m:t>
                          </m:r>
                        </m:num>
                        <m:den>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𝑏𝑤</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sub>
                          </m:sSub>
                        </m:den>
                      </m:f>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𝑤</m:t>
                          </m:r>
                        </m:e>
                        <m:sub>
                          <m:r>
                            <a:rPr lang="en-US" altLang="zh-CN" sz="1800" i="1" kern="100">
                              <a:solidFill>
                                <a:srgbClr val="060F18"/>
                              </a:solidFill>
                              <a:effectLst/>
                              <a:latin typeface="Cambria Math" panose="02040503050406030204" pitchFamily="18" charset="0"/>
                              <a:ea typeface="宋体" panose="02010600030101010101" pitchFamily="2" charset="-122"/>
                            </a:rPr>
                            <m:t>2</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𝑑𝑒𝑙𝑎𝑦</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𝑤</m:t>
                          </m:r>
                        </m:e>
                        <m:sub>
                          <m:r>
                            <a:rPr lang="en-US" altLang="zh-CN" sz="1800" i="1" kern="100">
                              <a:solidFill>
                                <a:srgbClr val="060F18"/>
                              </a:solidFill>
                              <a:effectLst/>
                              <a:latin typeface="Cambria Math" panose="02040503050406030204" pitchFamily="18" charset="0"/>
                              <a:ea typeface="宋体" panose="02010600030101010101" pitchFamily="2" charset="-122"/>
                            </a:rPr>
                            <m:t>3</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𝑙𝑜𝑠𝑠</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𝑤</m:t>
                          </m:r>
                        </m:e>
                        <m:sub>
                          <m:r>
                            <a:rPr lang="en-US" altLang="zh-CN" sz="1800" i="1" kern="100">
                              <a:solidFill>
                                <a:srgbClr val="060F18"/>
                              </a:solidFill>
                              <a:effectLst/>
                              <a:latin typeface="Cambria Math" panose="02040503050406030204" pitchFamily="18" charset="0"/>
                              <a:ea typeface="宋体" panose="02010600030101010101" pitchFamily="2" charset="-122"/>
                            </a:rPr>
                            <m:t>4</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𝑢𝑠𝑒</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𝑑</m:t>
                                  </m:r>
                                </m:e>
                                <m:sub>
                                  <m:r>
                                    <a:rPr lang="en-US" altLang="zh-CN" sz="1800" i="1" kern="100">
                                      <a:solidFill>
                                        <a:srgbClr val="060F18"/>
                                      </a:solidFill>
                                      <a:effectLst/>
                                      <a:latin typeface="Cambria Math" panose="02040503050406030204" pitchFamily="18" charset="0"/>
                                      <a:ea typeface="宋体" panose="02010600030101010101" pitchFamily="2" charset="-122"/>
                                    </a:rPr>
                                    <m:t>𝑏𝑤</m:t>
                                  </m:r>
                                </m:sub>
                              </m:sSub>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𝑤</m:t>
                          </m:r>
                        </m:e>
                        <m:sub>
                          <m:r>
                            <a:rPr lang="en-US" altLang="zh-CN" sz="1800" i="1" kern="100">
                              <a:solidFill>
                                <a:srgbClr val="060F18"/>
                              </a:solidFill>
                              <a:effectLst/>
                              <a:latin typeface="Cambria Math" panose="02040503050406030204" pitchFamily="18" charset="0"/>
                              <a:ea typeface="宋体" panose="02010600030101010101" pitchFamily="2" charset="-122"/>
                            </a:rPr>
                            <m:t>5</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𝑑𝑟𝑜𝑝𝑠</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6</m:t>
                          </m:r>
                        </m:sub>
                      </m:sSub>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𝐿</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𝑒𝑟𝑟𝑜𝑟𝑠</m:t>
                              </m:r>
                            </m:e>
                            <m:sub>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=1,2,…,</m:t>
                      </m:r>
                      <m:d>
                        <m:dPr>
                          <m:begChr m:val="|"/>
                          <m:endChr m:val="|"/>
                          <m:ctrlPr>
                            <a:rPr lang="zh-CN" altLang="zh-CN" i="1">
                              <a:solidFill>
                                <a:srgbClr val="060F18"/>
                              </a:solidFill>
                              <a:effectLst/>
                              <a:latin typeface="Cambria Math" panose="02040503050406030204" pitchFamily="18" charset="0"/>
                              <a:ea typeface="Cambria Math" panose="02040503050406030204" pitchFamily="18" charset="0"/>
                            </a:rPr>
                          </m:ctrlPr>
                        </m:dPr>
                        <m:e>
                          <m:r>
                            <a:rPr lang="en-US" altLang="zh-CN" sz="20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d>
                    </m:oMath>
                  </m:oMathPara>
                </a14:m>
                <a:endParaRPr lang="zh-CN" altLang="en-US" dirty="0"/>
              </a:p>
            </p:txBody>
          </p:sp>
        </mc:Choice>
        <mc:Fallback xmlns="">
          <p:sp>
            <p:nvSpPr>
              <p:cNvPr id="33" name="文本框 32">
                <a:extLst>
                  <a:ext uri="{FF2B5EF4-FFF2-40B4-BE49-F238E27FC236}">
                    <a16:creationId xmlns:a16="http://schemas.microsoft.com/office/drawing/2014/main" id="{26C0CAD4-C571-926B-26F3-822E8BF7FF23}"/>
                  </a:ext>
                </a:extLst>
              </p:cNvPr>
              <p:cNvSpPr txBox="1">
                <a:spLocks noRot="1" noChangeAspect="1" noMove="1" noResize="1" noEditPoints="1" noAdjustHandles="1" noChangeArrowheads="1" noChangeShapeType="1" noTextEdit="1"/>
              </p:cNvSpPr>
              <p:nvPr/>
            </p:nvSpPr>
            <p:spPr>
              <a:xfrm>
                <a:off x="119336" y="2677773"/>
                <a:ext cx="12689512" cy="10392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C1B7412A-57D5-B8FE-82EF-AB32672C14D5}"/>
                  </a:ext>
                </a:extLst>
              </p:cNvPr>
              <p:cNvSpPr txBox="1"/>
              <p:nvPr/>
            </p:nvSpPr>
            <p:spPr>
              <a:xfrm>
                <a:off x="5807968" y="5262297"/>
                <a:ext cx="6437376" cy="686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solidFill>
                            <a:srgbClr val="060F18"/>
                          </a:solidFill>
                          <a:effectLst/>
                          <a:latin typeface="Cambria Math" panose="02040503050406030204" pitchFamily="18" charset="0"/>
                          <a:ea typeface="宋体" panose="02010600030101010101" pitchFamily="2" charset="-122"/>
                        </a:rPr>
                        <m:t> </m:t>
                      </m:r>
                      <m:acc>
                        <m:accPr>
                          <m:chr m:val="̅"/>
                          <m:ctrlPr>
                            <a:rPr lang="zh-CN" altLang="zh-CN" sz="1800" i="1" kern="100">
                              <a:solidFill>
                                <a:srgbClr val="060F18"/>
                              </a:solidFill>
                              <a:effectLst/>
                              <a:latin typeface="Cambria Math" panose="02040503050406030204" pitchFamily="18" charset="0"/>
                              <a:ea typeface="Cambria Math" panose="02040503050406030204" pitchFamily="18" charset="0"/>
                            </a:rPr>
                          </m:ctrlPr>
                        </m:accPr>
                        <m:e>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𝑚</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e>
                      </m:acc>
                      <m:r>
                        <a:rPr lang="en-US" altLang="zh-CN" sz="1800" i="1" kern="100">
                          <a:solidFill>
                            <a:srgbClr val="060F18"/>
                          </a:solidFill>
                          <a:effectLst/>
                          <a:latin typeface="Cambria Math" panose="02040503050406030204" pitchFamily="18" charset="0"/>
                          <a:ea typeface="宋体" panose="02010600030101010101" pitchFamily="2" charset="-122"/>
                        </a:rPr>
                        <m:t>=</m:t>
                      </m:r>
                      <m:r>
                        <a:rPr lang="en-US" altLang="zh-CN" sz="1800" i="1" kern="100">
                          <a:solidFill>
                            <a:srgbClr val="060F18"/>
                          </a:solidFill>
                          <a:effectLst/>
                          <a:latin typeface="Cambria Math" panose="02040503050406030204" pitchFamily="18" charset="0"/>
                          <a:ea typeface="宋体" panose="02010600030101010101" pitchFamily="2" charset="-122"/>
                        </a:rPr>
                        <m:t>𝑎</m:t>
                      </m:r>
                      <m:r>
                        <a:rPr lang="en-US" altLang="zh-CN" sz="1800" i="1" kern="100">
                          <a:solidFill>
                            <a:srgbClr val="060F18"/>
                          </a:solidFill>
                          <a:effectLst/>
                          <a:latin typeface="Cambria Math" panose="02040503050406030204" pitchFamily="18" charset="0"/>
                          <a:ea typeface="宋体" panose="02010600030101010101" pitchFamily="2" charset="-122"/>
                        </a:rPr>
                        <m:t>+</m:t>
                      </m:r>
                      <m:f>
                        <m:fPr>
                          <m:ctrlPr>
                            <a:rPr lang="zh-CN" altLang="zh-CN" sz="1800" i="1" kern="100">
                              <a:solidFill>
                                <a:srgbClr val="060F18"/>
                              </a:solidFill>
                              <a:effectLst/>
                              <a:latin typeface="Cambria Math" panose="02040503050406030204" pitchFamily="18" charset="0"/>
                              <a:ea typeface="Cambria Math" panose="02040503050406030204" pitchFamily="18" charset="0"/>
                            </a:rPr>
                          </m:ctrlPr>
                        </m:fPr>
                        <m:num>
                          <m:r>
                            <a:rPr lang="en-US" altLang="zh-CN" sz="1800"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𝑚</m:t>
                              </m:r>
                            </m:e>
                            <m:sub>
                              <m:r>
                                <a:rPr lang="en-US" altLang="zh-CN" sz="1800" i="1" kern="100">
                                  <a:solidFill>
                                    <a:srgbClr val="060F18"/>
                                  </a:solidFill>
                                  <a:effectLst/>
                                  <a:latin typeface="Cambria Math" panose="02040503050406030204" pitchFamily="18" charset="0"/>
                                  <a:ea typeface="宋体" panose="02010600030101010101" pitchFamily="2" charset="-122"/>
                                </a:rPr>
                                <m:t>𝑖𝑗</m:t>
                              </m:r>
                            </m:sub>
                          </m:sSub>
                          <m:r>
                            <a:rPr lang="en-US" altLang="zh-CN" sz="1800" i="1" kern="100">
                              <a:solidFill>
                                <a:srgbClr val="060F18"/>
                              </a:solidFill>
                              <a:effectLst/>
                              <a:latin typeface="Cambria Math" panose="02040503050406030204" pitchFamily="18" charset="0"/>
                              <a:ea typeface="宋体" panose="02010600030101010101" pitchFamily="2" charset="-122"/>
                            </a:rPr>
                            <m:t>−</m:t>
                          </m:r>
                          <m:func>
                            <m:funcPr>
                              <m:ctrlPr>
                                <a:rPr lang="zh-CN" altLang="zh-CN" sz="1800" i="1" kern="100">
                                  <a:solidFill>
                                    <a:srgbClr val="060F18"/>
                                  </a:solidFill>
                                  <a:effectLst/>
                                  <a:latin typeface="Cambria Math" panose="02040503050406030204" pitchFamily="18" charset="0"/>
                                  <a:ea typeface="Cambria Math" panose="02040503050406030204" pitchFamily="18" charset="0"/>
                                </a:rPr>
                              </m:ctrlPr>
                            </m:funcPr>
                            <m:fName>
                              <m:r>
                                <m:rPr>
                                  <m:sty m:val="p"/>
                                </m:rPr>
                                <a:rPr lang="en-US" altLang="zh-CN" sz="1800" kern="100">
                                  <a:solidFill>
                                    <a:srgbClr val="060F18"/>
                                  </a:solidFill>
                                  <a:effectLst/>
                                  <a:latin typeface="Cambria Math" panose="02040503050406030204" pitchFamily="18" charset="0"/>
                                  <a:ea typeface="宋体" panose="02010600030101010101" pitchFamily="2" charset="-122"/>
                                </a:rPr>
                                <m:t>min</m:t>
                              </m:r>
                            </m:fName>
                            <m:e>
                              <m:d>
                                <m:dPr>
                                  <m:ctrlPr>
                                    <a:rPr lang="zh-CN" altLang="zh-CN" sz="1800" i="1" kern="100">
                                      <a:solidFill>
                                        <a:srgbClr val="060F18"/>
                                      </a:solidFill>
                                      <a:effectLst/>
                                      <a:latin typeface="Cambria Math" panose="02040503050406030204" pitchFamily="18" charset="0"/>
                                      <a:ea typeface="Cambria Math" panose="02040503050406030204" pitchFamily="18" charset="0"/>
                                    </a:rPr>
                                  </m:ctrlPr>
                                </m:dPr>
                                <m:e>
                                  <m:r>
                                    <a:rPr lang="en-US" altLang="zh-CN" sz="1800" i="1" kern="100">
                                      <a:solidFill>
                                        <a:srgbClr val="060F18"/>
                                      </a:solidFill>
                                      <a:effectLst/>
                                      <a:latin typeface="Cambria Math" panose="02040503050406030204" pitchFamily="18" charset="0"/>
                                      <a:ea typeface="宋体" panose="02010600030101010101" pitchFamily="2" charset="-122"/>
                                    </a:rPr>
                                    <m:t>𝑇𝑀</m:t>
                                  </m:r>
                                </m:e>
                              </m:d>
                            </m:e>
                          </m:func>
                          <m:r>
                            <a:rPr lang="en-US" altLang="zh-CN" sz="1800" kern="100">
                              <a:solidFill>
                                <a:srgbClr val="060F18"/>
                              </a:solidFill>
                              <a:effectLst/>
                              <a:latin typeface="Cambria Math" panose="02040503050406030204" pitchFamily="18" charset="0"/>
                              <a:ea typeface="宋体" panose="02010600030101010101" pitchFamily="2" charset="-122"/>
                            </a:rPr>
                            <m:t>)</m:t>
                          </m:r>
                          <m:r>
                            <a:rPr lang="en-US" altLang="zh-CN" sz="1800" i="1" kern="100">
                              <a:solidFill>
                                <a:srgbClr val="060F18"/>
                              </a:solidFill>
                              <a:effectLst/>
                              <a:latin typeface="Cambria Math" panose="02040503050406030204" pitchFamily="18" charset="0"/>
                              <a:ea typeface="宋体" panose="02010600030101010101" pitchFamily="2" charset="-122"/>
                            </a:rPr>
                            <m:t>∙(</m:t>
                          </m:r>
                          <m:r>
                            <a:rPr lang="en-US" altLang="zh-CN" sz="1800" i="1" kern="100">
                              <a:solidFill>
                                <a:srgbClr val="060F18"/>
                              </a:solidFill>
                              <a:effectLst/>
                              <a:latin typeface="Cambria Math" panose="02040503050406030204" pitchFamily="18" charset="0"/>
                              <a:ea typeface="宋体" panose="02010600030101010101" pitchFamily="2" charset="-122"/>
                            </a:rPr>
                            <m:t>𝑏</m:t>
                          </m:r>
                          <m:r>
                            <a:rPr lang="en-US" altLang="zh-CN" sz="1800" i="1" kern="100">
                              <a:solidFill>
                                <a:srgbClr val="060F18"/>
                              </a:solidFill>
                              <a:effectLst/>
                              <a:latin typeface="Cambria Math" panose="02040503050406030204" pitchFamily="18" charset="0"/>
                              <a:ea typeface="宋体" panose="02010600030101010101" pitchFamily="2" charset="-122"/>
                            </a:rPr>
                            <m:t>−</m:t>
                          </m:r>
                          <m:r>
                            <a:rPr lang="en-US" altLang="zh-CN" sz="1800" i="1" kern="100">
                              <a:solidFill>
                                <a:srgbClr val="060F18"/>
                              </a:solidFill>
                              <a:effectLst/>
                              <a:latin typeface="Cambria Math" panose="02040503050406030204" pitchFamily="18" charset="0"/>
                              <a:ea typeface="宋体" panose="02010600030101010101" pitchFamily="2" charset="-122"/>
                            </a:rPr>
                            <m:t>𝑎</m:t>
                          </m:r>
                          <m:r>
                            <a:rPr lang="en-US" altLang="zh-CN" sz="1800" i="1" kern="100">
                              <a:solidFill>
                                <a:srgbClr val="060F18"/>
                              </a:solidFill>
                              <a:effectLst/>
                              <a:latin typeface="Cambria Math" panose="02040503050406030204" pitchFamily="18" charset="0"/>
                              <a:ea typeface="宋体" panose="02010600030101010101" pitchFamily="2" charset="-122"/>
                            </a:rPr>
                            <m:t>) </m:t>
                          </m:r>
                        </m:num>
                        <m:den>
                          <m:func>
                            <m:funcPr>
                              <m:ctrlPr>
                                <a:rPr lang="zh-CN" altLang="zh-CN" sz="1800" i="1" kern="100">
                                  <a:solidFill>
                                    <a:srgbClr val="060F18"/>
                                  </a:solidFill>
                                  <a:effectLst/>
                                  <a:latin typeface="Cambria Math" panose="02040503050406030204" pitchFamily="18" charset="0"/>
                                  <a:ea typeface="Cambria Math" panose="02040503050406030204" pitchFamily="18" charset="0"/>
                                </a:rPr>
                              </m:ctrlPr>
                            </m:funcPr>
                            <m:fName>
                              <m:r>
                                <m:rPr>
                                  <m:sty m:val="p"/>
                                </m:rPr>
                                <a:rPr lang="en-US" altLang="zh-CN" sz="1800" kern="100">
                                  <a:solidFill>
                                    <a:srgbClr val="060F18"/>
                                  </a:solidFill>
                                  <a:effectLst/>
                                  <a:latin typeface="Cambria Math" panose="02040503050406030204" pitchFamily="18" charset="0"/>
                                  <a:ea typeface="宋体" panose="02010600030101010101" pitchFamily="2" charset="-122"/>
                                </a:rPr>
                                <m:t>max</m:t>
                              </m:r>
                            </m:fName>
                            <m:e>
                              <m:d>
                                <m:dPr>
                                  <m:ctrlPr>
                                    <a:rPr lang="zh-CN" altLang="zh-CN" sz="1800" i="1" kern="100">
                                      <a:solidFill>
                                        <a:srgbClr val="060F18"/>
                                      </a:solidFill>
                                      <a:effectLst/>
                                      <a:latin typeface="Cambria Math" panose="02040503050406030204" pitchFamily="18" charset="0"/>
                                      <a:ea typeface="Cambria Math" panose="02040503050406030204" pitchFamily="18" charset="0"/>
                                    </a:rPr>
                                  </m:ctrlPr>
                                </m:dPr>
                                <m:e>
                                  <m:r>
                                    <a:rPr lang="en-US" altLang="zh-CN" sz="1800" i="1" kern="100">
                                      <a:solidFill>
                                        <a:srgbClr val="060F18"/>
                                      </a:solidFill>
                                      <a:effectLst/>
                                      <a:latin typeface="Cambria Math" panose="02040503050406030204" pitchFamily="18" charset="0"/>
                                      <a:ea typeface="宋体" panose="02010600030101010101" pitchFamily="2" charset="-122"/>
                                    </a:rPr>
                                    <m:t>𝑇𝑀</m:t>
                                  </m:r>
                                </m:e>
                              </m:d>
                            </m:e>
                          </m:func>
                          <m:r>
                            <a:rPr lang="en-US" altLang="zh-CN" sz="1800" i="1" kern="100">
                              <a:solidFill>
                                <a:srgbClr val="060F18"/>
                              </a:solidFill>
                              <a:effectLst/>
                              <a:latin typeface="Cambria Math" panose="02040503050406030204" pitchFamily="18" charset="0"/>
                              <a:ea typeface="宋体" panose="02010600030101010101" pitchFamily="2" charset="-122"/>
                            </a:rPr>
                            <m:t>−</m:t>
                          </m:r>
                          <m:r>
                            <m:rPr>
                              <m:sty m:val="p"/>
                            </m:rPr>
                            <a:rPr lang="en-US" altLang="zh-CN" sz="1800" kern="100">
                              <a:solidFill>
                                <a:srgbClr val="060F18"/>
                              </a:solidFill>
                              <a:effectLst/>
                              <a:latin typeface="Cambria Math" panose="02040503050406030204" pitchFamily="18" charset="0"/>
                              <a:ea typeface="宋体" panose="02010600030101010101" pitchFamily="2" charset="-122"/>
                            </a:rPr>
                            <m:t>min</m:t>
                          </m:r>
                          <m:r>
                            <a:rPr lang="en-US" altLang="zh-CN" sz="1800" kern="100">
                              <a:solidFill>
                                <a:srgbClr val="060F18"/>
                              </a:solidFill>
                              <a:effectLst/>
                              <a:latin typeface="Cambria Math" panose="02040503050406030204" pitchFamily="18" charset="0"/>
                              <a:ea typeface="宋体" panose="02010600030101010101" pitchFamily="2" charset="-122"/>
                            </a:rPr>
                            <m:t>⁡</m:t>
                          </m:r>
                          <m:r>
                            <a:rPr lang="en-US" altLang="zh-CN" sz="1800" i="1" kern="100">
                              <a:solidFill>
                                <a:srgbClr val="060F18"/>
                              </a:solidFill>
                              <a:effectLst/>
                              <a:latin typeface="Cambria Math" panose="02040503050406030204" pitchFamily="18" charset="0"/>
                              <a:ea typeface="宋体" panose="02010600030101010101" pitchFamily="2" charset="-122"/>
                            </a:rPr>
                            <m:t>(</m:t>
                          </m:r>
                          <m:r>
                            <a:rPr lang="en-US" altLang="zh-CN" sz="1800" i="1" kern="100">
                              <a:solidFill>
                                <a:srgbClr val="060F18"/>
                              </a:solidFill>
                              <a:effectLst/>
                              <a:latin typeface="Cambria Math" panose="02040503050406030204" pitchFamily="18" charset="0"/>
                              <a:ea typeface="宋体" panose="02010600030101010101" pitchFamily="2" charset="-122"/>
                            </a:rPr>
                            <m:t>𝑇𝑀</m:t>
                          </m:r>
                          <m:r>
                            <a:rPr lang="en-US" altLang="zh-CN" sz="1800" i="1" kern="100">
                              <a:solidFill>
                                <a:srgbClr val="060F18"/>
                              </a:solidFill>
                              <a:effectLst/>
                              <a:latin typeface="Cambria Math" panose="02040503050406030204" pitchFamily="18" charset="0"/>
                              <a:ea typeface="宋体" panose="02010600030101010101" pitchFamily="2" charset="-122"/>
                            </a:rPr>
                            <m:t>)</m:t>
                          </m:r>
                        </m:den>
                      </m:f>
                    </m:oMath>
                  </m:oMathPara>
                </a14:m>
                <a:endParaRPr lang="zh-CN" altLang="en-US" dirty="0">
                  <a:solidFill>
                    <a:srgbClr val="060F18"/>
                  </a:solidFill>
                </a:endParaRPr>
              </a:p>
            </p:txBody>
          </p:sp>
        </mc:Choice>
        <mc:Fallback xmlns="">
          <p:sp>
            <p:nvSpPr>
              <p:cNvPr id="43" name="文本框 42">
                <a:extLst>
                  <a:ext uri="{FF2B5EF4-FFF2-40B4-BE49-F238E27FC236}">
                    <a16:creationId xmlns:a16="http://schemas.microsoft.com/office/drawing/2014/main" id="{C1B7412A-57D5-B8FE-82EF-AB32672C14D5}"/>
                  </a:ext>
                </a:extLst>
              </p:cNvPr>
              <p:cNvSpPr txBox="1">
                <a:spLocks noRot="1" noChangeAspect="1" noMove="1" noResize="1" noEditPoints="1" noAdjustHandles="1" noChangeArrowheads="1" noChangeShapeType="1" noTextEdit="1"/>
              </p:cNvSpPr>
              <p:nvPr/>
            </p:nvSpPr>
            <p:spPr>
              <a:xfrm>
                <a:off x="5807968" y="5262297"/>
                <a:ext cx="6437376" cy="686983"/>
              </a:xfrm>
              <a:prstGeom prst="rect">
                <a:avLst/>
              </a:prstGeom>
              <a:blipFill>
                <a:blip r:embed="rId7"/>
                <a:stretch>
                  <a:fillRect/>
                </a:stretch>
              </a:blipFill>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48AB7843-10F8-BD55-CC21-85F77FB2B81C}"/>
              </a:ext>
            </a:extLst>
          </p:cNvPr>
          <p:cNvSpPr txBox="1"/>
          <p:nvPr/>
        </p:nvSpPr>
        <p:spPr>
          <a:xfrm>
            <a:off x="6600056" y="4859868"/>
            <a:ext cx="4896544" cy="369332"/>
          </a:xfrm>
          <a:prstGeom prst="rect">
            <a:avLst/>
          </a:prstGeom>
          <a:noFill/>
        </p:spPr>
        <p:txBody>
          <a:bodyPr wrap="square" rtlCol="0">
            <a:spAutoFit/>
          </a:bodyPr>
          <a:lstStyle/>
          <a:p>
            <a:r>
              <a:rPr lang="zh-CN" altLang="en-US"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流量矩阵中的元素进行</a:t>
            </a:r>
            <a:r>
              <a:rPr lang="en-US" altLang="zh-CN"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Min-Max</a:t>
            </a:r>
            <a:r>
              <a:rPr lang="zh-CN" altLang="zh-CN"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归一化</a:t>
            </a:r>
            <a:r>
              <a:rPr lang="zh-CN" altLang="en-US"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操作：</a:t>
            </a:r>
            <a:endParaRPr lang="zh-CN" altLang="en-US" dirty="0">
              <a:solidFill>
                <a:srgbClr val="060F18"/>
              </a:solidFill>
            </a:endParaRPr>
          </a:p>
        </p:txBody>
      </p:sp>
      <p:sp>
        <p:nvSpPr>
          <p:cNvPr id="4" name="文本框 3">
            <a:extLst>
              <a:ext uri="{FF2B5EF4-FFF2-40B4-BE49-F238E27FC236}">
                <a16:creationId xmlns:a16="http://schemas.microsoft.com/office/drawing/2014/main" id="{2EE9CB23-461C-300A-6358-4CC375585CF8}"/>
              </a:ext>
            </a:extLst>
          </p:cNvPr>
          <p:cNvSpPr txBox="1"/>
          <p:nvPr/>
        </p:nvSpPr>
        <p:spPr>
          <a:xfrm>
            <a:off x="1559496" y="6383451"/>
            <a:ext cx="6438900" cy="418063"/>
          </a:xfrm>
          <a:prstGeom prst="rect">
            <a:avLst/>
          </a:prstGeom>
          <a:noFill/>
        </p:spPr>
        <p:txBody>
          <a:bodyPr wrap="square">
            <a:spAutoFit/>
          </a:bodyPr>
          <a:lstStyle/>
          <a:p>
            <a:pPr indent="457200">
              <a:lnSpc>
                <a:spcPct val="150000"/>
              </a:lnSpc>
            </a:pPr>
            <a:r>
              <a:rPr lang="zh-CN" altLang="en-US" sz="1600" dirty="0">
                <a:solidFill>
                  <a:srgbClr val="060F18"/>
                </a:solidFill>
                <a:latin typeface="Times New Roman" panose="02020603050405020304" pitchFamily="18" charset="0"/>
                <a:ea typeface="微软雅黑" panose="020B0503020204020204" pitchFamily="34" charset="-122"/>
              </a:rPr>
              <a:t>流量矩阵结构图</a:t>
            </a:r>
          </a:p>
        </p:txBody>
      </p:sp>
      <p:sp>
        <p:nvSpPr>
          <p:cNvPr id="5" name="文本框 4">
            <a:extLst>
              <a:ext uri="{FF2B5EF4-FFF2-40B4-BE49-F238E27FC236}">
                <a16:creationId xmlns:a16="http://schemas.microsoft.com/office/drawing/2014/main" id="{7441668E-E975-F21F-CFCB-D150629F27FD}"/>
              </a:ext>
            </a:extLst>
          </p:cNvPr>
          <p:cNvSpPr txBox="1"/>
          <p:nvPr/>
        </p:nvSpPr>
        <p:spPr>
          <a:xfrm>
            <a:off x="17462" y="1628800"/>
            <a:ext cx="10729192" cy="458715"/>
          </a:xfrm>
          <a:prstGeom prst="rect">
            <a:avLst/>
          </a:prstGeom>
          <a:noFill/>
        </p:spPr>
        <p:txBody>
          <a:bodyPr wrap="square">
            <a:spAutoFit/>
          </a:bodyPr>
          <a:lstStyle/>
          <a:p>
            <a:pPr indent="457200">
              <a:lnSpc>
                <a:spcPct val="150000"/>
              </a:lnSpc>
            </a:pPr>
            <a:r>
              <a:rPr lang="en-US" altLang="zh-CN" sz="1800" dirty="0">
                <a:solidFill>
                  <a:srgbClr val="060F18"/>
                </a:solidFill>
                <a:latin typeface="Times New Roman" panose="02020603050405020304" pitchFamily="18" charset="0"/>
                <a:ea typeface="微软雅黑" panose="020B0503020204020204" pitchFamily="34" charset="-122"/>
              </a:rPr>
              <a:t>Dueling DQN</a:t>
            </a:r>
            <a:r>
              <a:rPr lang="zh-CN" altLang="en-US" sz="1800" dirty="0">
                <a:solidFill>
                  <a:srgbClr val="060F18"/>
                </a:solidFill>
                <a:latin typeface="Times New Roman" panose="02020603050405020304" pitchFamily="18" charset="0"/>
                <a:ea typeface="微软雅黑" panose="020B0503020204020204" pitchFamily="34" charset="-122"/>
              </a:rPr>
              <a:t>深度强化学习算法主要包括</a:t>
            </a:r>
            <a:r>
              <a:rPr lang="zh-CN" altLang="en-US" sz="1800" b="1" dirty="0">
                <a:solidFill>
                  <a:srgbClr val="060F18"/>
                </a:solidFill>
                <a:latin typeface="Times New Roman" panose="02020603050405020304" pitchFamily="18" charset="0"/>
                <a:ea typeface="微软雅黑" panose="020B0503020204020204" pitchFamily="34" charset="-122"/>
              </a:rPr>
              <a:t>状态空间</a:t>
            </a:r>
            <a:r>
              <a:rPr lang="zh-CN" altLang="en-US" sz="1800" dirty="0">
                <a:solidFill>
                  <a:srgbClr val="060F18"/>
                </a:solidFill>
                <a:latin typeface="Times New Roman" panose="02020603050405020304" pitchFamily="18" charset="0"/>
                <a:ea typeface="微软雅黑" panose="020B0503020204020204" pitchFamily="34" charset="-122"/>
              </a:rPr>
              <a:t>、</a:t>
            </a:r>
            <a:r>
              <a:rPr lang="zh-CN" altLang="en-US" sz="1800" b="1" dirty="0">
                <a:solidFill>
                  <a:srgbClr val="060F18"/>
                </a:solidFill>
                <a:latin typeface="Times New Roman" panose="02020603050405020304" pitchFamily="18" charset="0"/>
                <a:ea typeface="微软雅黑" panose="020B0503020204020204" pitchFamily="34" charset="-122"/>
              </a:rPr>
              <a:t>动作空间</a:t>
            </a:r>
            <a:r>
              <a:rPr lang="zh-CN" altLang="en-US" sz="1800" dirty="0">
                <a:solidFill>
                  <a:srgbClr val="060F18"/>
                </a:solidFill>
                <a:latin typeface="Times New Roman" panose="02020603050405020304" pitchFamily="18" charset="0"/>
                <a:ea typeface="微软雅黑" panose="020B0503020204020204" pitchFamily="34" charset="-122"/>
              </a:rPr>
              <a:t>和</a:t>
            </a:r>
            <a:r>
              <a:rPr lang="zh-CN" altLang="en-US" sz="1800" b="1" dirty="0">
                <a:solidFill>
                  <a:srgbClr val="060F18"/>
                </a:solidFill>
                <a:latin typeface="Times New Roman" panose="02020603050405020304" pitchFamily="18" charset="0"/>
                <a:ea typeface="微软雅黑" panose="020B0503020204020204" pitchFamily="34" charset="-122"/>
              </a:rPr>
              <a:t>奖励函数</a:t>
            </a:r>
            <a:r>
              <a:rPr lang="zh-CN" altLang="en-US" sz="1800" dirty="0">
                <a:solidFill>
                  <a:srgbClr val="060F18"/>
                </a:solidFill>
                <a:latin typeface="Times New Roman" panose="02020603050405020304" pitchFamily="18" charset="0"/>
                <a:ea typeface="微软雅黑" panose="020B0503020204020204" pitchFamily="34" charset="-122"/>
              </a:rPr>
              <a:t>的设计</a:t>
            </a:r>
            <a:endParaRPr lang="zh-CN" altLang="en-US" dirty="0">
              <a:solidFill>
                <a:srgbClr val="060F18"/>
              </a:solidFill>
              <a:latin typeface="Times New Roman" panose="02020603050405020304" pitchFamily="18" charset="0"/>
              <a:ea typeface="微软雅黑" panose="020B0503020204020204" pitchFamily="34" charset="-122"/>
            </a:endParaRPr>
          </a:p>
        </p:txBody>
      </p:sp>
      <p:sp>
        <p:nvSpPr>
          <p:cNvPr id="3" name="矩形: 圆角 2">
            <a:extLst>
              <a:ext uri="{FF2B5EF4-FFF2-40B4-BE49-F238E27FC236}">
                <a16:creationId xmlns:a16="http://schemas.microsoft.com/office/drawing/2014/main" id="{E9F3D3F0-67D1-85EE-3C88-8B7BCB36047B}"/>
              </a:ext>
            </a:extLst>
          </p:cNvPr>
          <p:cNvSpPr/>
          <p:nvPr/>
        </p:nvSpPr>
        <p:spPr>
          <a:xfrm>
            <a:off x="767408" y="6165304"/>
            <a:ext cx="2736304"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471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11</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Dueling DQN</a:t>
            </a:r>
            <a:r>
              <a:rPr lang="zh-CN" altLang="en-US" sz="3000" b="1" dirty="0">
                <a:solidFill>
                  <a:srgbClr val="20517C"/>
                </a:solidFill>
                <a:latin typeface="微软雅黑" panose="020B0503020204020204" pitchFamily="34" charset="-122"/>
                <a:ea typeface="微软雅黑" panose="020B0503020204020204" pitchFamily="34" charset="-122"/>
              </a:rPr>
              <a:t>深度强化学习算法</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C05C9F-444A-44D5-8242-3CC4E93DAC40}"/>
                  </a:ext>
                </a:extLst>
              </p:cNvPr>
              <p:cNvSpPr txBox="1"/>
              <p:nvPr/>
            </p:nvSpPr>
            <p:spPr>
              <a:xfrm>
                <a:off x="335360" y="1772816"/>
                <a:ext cx="10297144" cy="1874809"/>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000" b="1" dirty="0">
                    <a:solidFill>
                      <a:srgbClr val="060F18"/>
                    </a:solidFill>
                    <a:latin typeface="Times New Roman" panose="02020603050405020304" pitchFamily="18" charset="0"/>
                    <a:ea typeface="微软雅黑" panose="020B0503020204020204" pitchFamily="34" charset="-122"/>
                  </a:rPr>
                  <a:t>动作空间设计</a:t>
                </a:r>
                <a:r>
                  <a:rPr lang="en-US" altLang="zh-CN" sz="2000" b="1" dirty="0">
                    <a:solidFill>
                      <a:srgbClr val="060F18"/>
                    </a:solidFill>
                    <a:latin typeface="Times New Roman" panose="02020603050405020304" pitchFamily="18" charset="0"/>
                    <a:ea typeface="微软雅黑" panose="020B0503020204020204" pitchFamily="34" charset="-122"/>
                  </a:rPr>
                  <a:t>(</a:t>
                </a:r>
                <a:r>
                  <a:rPr lang="en-US" altLang="zh-CN" sz="2000" b="1" i="1" dirty="0">
                    <a:solidFill>
                      <a:srgbClr val="060F18"/>
                    </a:solidFill>
                    <a:latin typeface="Times New Roman" panose="02020603050405020304" pitchFamily="18" charset="0"/>
                    <a:ea typeface="微软雅黑" panose="020B0503020204020204" pitchFamily="34" charset="-122"/>
                  </a:rPr>
                  <a:t>A</a:t>
                </a:r>
                <a:r>
                  <a:rPr lang="en-US" altLang="zh-CN" sz="2000" b="1" dirty="0">
                    <a:solidFill>
                      <a:srgbClr val="060F18"/>
                    </a:solidFill>
                    <a:latin typeface="Times New Roman" panose="02020603050405020304" pitchFamily="18" charset="0"/>
                    <a:ea typeface="微软雅黑" panose="020B0503020204020204" pitchFamily="34" charset="-122"/>
                  </a:rPr>
                  <a:t>)</a:t>
                </a:r>
              </a:p>
              <a:p>
                <a:pPr indent="457200">
                  <a:lnSpc>
                    <a:spcPct val="150000"/>
                  </a:lnSpc>
                </a:pPr>
                <a:r>
                  <a:rPr lang="zh-CN" altLang="zh-CN" dirty="0">
                    <a:solidFill>
                      <a:srgbClr val="060F18"/>
                    </a:solidFill>
                    <a:latin typeface="Times New Roman" panose="02020603050405020304" pitchFamily="18" charset="0"/>
                    <a:ea typeface="微软雅黑" panose="020B0503020204020204" pitchFamily="34" charset="-122"/>
                  </a:rPr>
                  <a:t>由</a:t>
                </a:r>
                <a14:m>
                  <m:oMath xmlns:m="http://schemas.openxmlformats.org/officeDocument/2006/math">
                    <m:r>
                      <a:rPr lang="en-US" altLang="zh-CN" i="1">
                        <a:solidFill>
                          <a:srgbClr val="060F18"/>
                        </a:solidFill>
                        <a:latin typeface="Cambria Math" panose="02040503050406030204" pitchFamily="18" charset="0"/>
                      </a:rPr>
                      <m:t>𝑘</m:t>
                    </m:r>
                    <m:r>
                      <a:rPr lang="en-US" altLang="zh-CN" i="1">
                        <a:solidFill>
                          <a:srgbClr val="060F18"/>
                        </a:solidFill>
                        <a:latin typeface="Cambria Math" panose="02040503050406030204" pitchFamily="18" charset="0"/>
                      </a:rPr>
                      <m:t>=⌈0.1∙|</m:t>
                    </m:r>
                    <m:r>
                      <a:rPr lang="en-US" altLang="zh-CN" i="1">
                        <a:solidFill>
                          <a:srgbClr val="060F18"/>
                        </a:solidFill>
                        <a:latin typeface="Cambria Math" panose="02040503050406030204" pitchFamily="18" charset="0"/>
                      </a:rPr>
                      <m:t>𝑉</m:t>
                    </m:r>
                    <m:r>
                      <a:rPr lang="en-US" altLang="zh-CN" i="1">
                        <a:solidFill>
                          <a:srgbClr val="060F18"/>
                        </a:solidFill>
                        <a:latin typeface="Cambria Math" panose="02040503050406030204" pitchFamily="18" charset="0"/>
                      </a:rPr>
                      <m:t>|∙|</m:t>
                    </m:r>
                    <m:r>
                      <a:rPr lang="en-US" altLang="zh-CN" i="1">
                        <a:solidFill>
                          <a:srgbClr val="060F18"/>
                        </a:solidFill>
                        <a:latin typeface="Cambria Math" panose="02040503050406030204" pitchFamily="18" charset="0"/>
                      </a:rPr>
                      <m:t>𝑉</m:t>
                    </m:r>
                    <m:r>
                      <a:rPr lang="en-US" altLang="zh-CN" i="1">
                        <a:solidFill>
                          <a:srgbClr val="060F18"/>
                        </a:solidFill>
                        <a:latin typeface="Cambria Math" panose="02040503050406030204" pitchFamily="18" charset="0"/>
                      </a:rPr>
                      <m:t>|⌉</m:t>
                    </m:r>
                  </m:oMath>
                </a14:m>
                <a:r>
                  <a:rPr lang="zh-CN" altLang="zh-CN" dirty="0">
                    <a:solidFill>
                      <a:srgbClr val="060F18"/>
                    </a:solidFill>
                    <a:latin typeface="Times New Roman" panose="02020603050405020304" pitchFamily="18" charset="0"/>
                    <a:ea typeface="微软雅黑" panose="020B0503020204020204" pitchFamily="34" charset="-122"/>
                  </a:rPr>
                  <a:t>个候选路径矩阵</a:t>
                </a:r>
                <a14:m>
                  <m:oMath xmlns:m="http://schemas.openxmlformats.org/officeDocument/2006/math">
                    <m:sSub>
                      <m:sSubPr>
                        <m:ctrlPr>
                          <a:rPr lang="zh-CN" altLang="zh-CN" i="1">
                            <a:solidFill>
                              <a:srgbClr val="060F18"/>
                            </a:solidFill>
                            <a:latin typeface="Cambria Math" panose="02040503050406030204" pitchFamily="18" charset="0"/>
                          </a:rPr>
                        </m:ctrlPr>
                      </m:sSubPr>
                      <m:e>
                        <m:r>
                          <a:rPr lang="en-US" altLang="zh-CN" i="1">
                            <a:solidFill>
                              <a:srgbClr val="060F18"/>
                            </a:solidFill>
                            <a:latin typeface="Cambria Math" panose="02040503050406030204" pitchFamily="18" charset="0"/>
                          </a:rPr>
                          <m:t>𝐶</m:t>
                        </m:r>
                      </m:e>
                      <m:sub>
                        <m:r>
                          <a:rPr lang="en-US" altLang="zh-CN" i="1">
                            <a:solidFill>
                              <a:srgbClr val="060F18"/>
                            </a:solidFill>
                            <a:latin typeface="Cambria Math" panose="02040503050406030204" pitchFamily="18" charset="0"/>
                          </a:rPr>
                          <m:t>|</m:t>
                        </m:r>
                        <m:r>
                          <a:rPr lang="en-US" altLang="zh-CN" i="1">
                            <a:solidFill>
                              <a:srgbClr val="060F18"/>
                            </a:solidFill>
                            <a:latin typeface="Cambria Math" panose="02040503050406030204" pitchFamily="18" charset="0"/>
                          </a:rPr>
                          <m:t>𝑉</m:t>
                        </m:r>
                        <m:r>
                          <a:rPr lang="en-US" altLang="zh-CN" i="1">
                            <a:solidFill>
                              <a:srgbClr val="060F18"/>
                            </a:solidFill>
                            <a:latin typeface="Cambria Math" panose="02040503050406030204" pitchFamily="18" charset="0"/>
                          </a:rPr>
                          <m:t>|×|</m:t>
                        </m:r>
                        <m:r>
                          <a:rPr lang="en-US" altLang="zh-CN" i="1">
                            <a:solidFill>
                              <a:srgbClr val="060F18"/>
                            </a:solidFill>
                            <a:latin typeface="Cambria Math" panose="02040503050406030204" pitchFamily="18" charset="0"/>
                          </a:rPr>
                          <m:t>𝑉</m:t>
                        </m:r>
                        <m:r>
                          <a:rPr lang="en-US" altLang="zh-CN" i="1">
                            <a:solidFill>
                              <a:srgbClr val="060F18"/>
                            </a:solidFill>
                            <a:latin typeface="Cambria Math" panose="02040503050406030204" pitchFamily="18" charset="0"/>
                          </a:rPr>
                          <m:t>|</m:t>
                        </m:r>
                      </m:sub>
                    </m:sSub>
                  </m:oMath>
                </a14:m>
                <a:r>
                  <a:rPr lang="zh-CN" altLang="zh-CN" dirty="0">
                    <a:solidFill>
                      <a:srgbClr val="060F18"/>
                    </a:solidFill>
                    <a:latin typeface="Times New Roman" panose="02020603050405020304" pitchFamily="18" charset="0"/>
                    <a:ea typeface="微软雅黑" panose="020B0503020204020204" pitchFamily="34" charset="-122"/>
                  </a:rPr>
                  <a:t>组成</a:t>
                </a:r>
                <a:endParaRPr lang="zh-CN" altLang="en-US" dirty="0">
                  <a:solidFill>
                    <a:srgbClr val="060F18"/>
                  </a:solidFill>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n"/>
                </a:pPr>
                <a:endParaRPr lang="en-US" altLang="zh-CN" sz="2000" b="1" dirty="0">
                  <a:solidFill>
                    <a:srgbClr val="060F18"/>
                  </a:solidFill>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n"/>
                </a:pPr>
                <a:endParaRPr lang="zh-CN" altLang="en-US" sz="2000" dirty="0">
                  <a:solidFill>
                    <a:srgbClr val="060F18"/>
                  </a:solidFill>
                  <a:latin typeface="Times New Roman" panose="02020603050405020304" pitchFamily="18" charset="0"/>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96C05C9F-444A-44D5-8242-3CC4E93DAC40}"/>
                  </a:ext>
                </a:extLst>
              </p:cNvPr>
              <p:cNvSpPr txBox="1">
                <a:spLocks noRot="1" noChangeAspect="1" noMove="1" noResize="1" noEditPoints="1" noAdjustHandles="1" noChangeArrowheads="1" noChangeShapeType="1" noTextEdit="1"/>
              </p:cNvSpPr>
              <p:nvPr/>
            </p:nvSpPr>
            <p:spPr>
              <a:xfrm>
                <a:off x="335360" y="1772816"/>
                <a:ext cx="10297144" cy="1874809"/>
              </a:xfrm>
              <a:prstGeom prst="rect">
                <a:avLst/>
              </a:prstGeom>
              <a:blipFill>
                <a:blip r:embed="rId3"/>
                <a:stretch>
                  <a:fillRect l="-533"/>
                </a:stretch>
              </a:blipFill>
            </p:spPr>
            <p:txBody>
              <a:bodyPr/>
              <a:lstStyle/>
              <a:p>
                <a:r>
                  <a:rPr lang="zh-CN" altLang="en-US">
                    <a:noFill/>
                  </a:rPr>
                  <a:t> </a:t>
                </a:r>
              </a:p>
            </p:txBody>
          </p:sp>
        </mc:Fallback>
      </mc:AlternateContent>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4E18BC4D-F9EB-4C33-07B8-68963F87A5D7}"/>
              </a:ext>
            </a:extLst>
          </p:cNvPr>
          <p:cNvPicPr>
            <a:picLocks noChangeAspect="1"/>
          </p:cNvPicPr>
          <p:nvPr/>
        </p:nvPicPr>
        <p:blipFill>
          <a:blip r:embed="rId4"/>
          <a:stretch>
            <a:fillRect/>
          </a:stretch>
        </p:blipFill>
        <p:spPr>
          <a:xfrm>
            <a:off x="839416" y="2852936"/>
            <a:ext cx="5040560" cy="2678895"/>
          </a:xfrm>
          <a:prstGeom prst="rect">
            <a:avLst/>
          </a:prstGeom>
          <a:gradFill>
            <a:gsLst>
              <a:gs pos="42991">
                <a:srgbClr val="CADBE9"/>
              </a:gs>
              <a:gs pos="42032">
                <a:srgbClr val="CBDBE9"/>
              </a:gs>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6D2786-90C6-7FA6-2651-F4C9B5477CA3}"/>
                  </a:ext>
                </a:extLst>
              </p:cNvPr>
              <p:cNvSpPr txBox="1"/>
              <p:nvPr/>
            </p:nvSpPr>
            <p:spPr>
              <a:xfrm>
                <a:off x="5375920" y="2060848"/>
                <a:ext cx="6131052" cy="42858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𝐶</m:t>
                          </m:r>
                        </m:e>
                        <m:sub>
                          <m:d>
                            <m:dPr>
                              <m:begChr m:val="|"/>
                              <m:endChr m:val="|"/>
                              <m:ctrlPr>
                                <a:rPr lang="zh-CN" altLang="en-US" i="1">
                                  <a:solidFill>
                                    <a:srgbClr val="060F18"/>
                                  </a:solidFill>
                                  <a:latin typeface="Cambria Math" panose="02040503050406030204" pitchFamily="18" charset="0"/>
                                </a:rPr>
                              </m:ctrlPr>
                            </m:dPr>
                            <m:e>
                              <m:r>
                                <a:rPr lang="zh-CN" altLang="en-US" i="1">
                                  <a:solidFill>
                                    <a:srgbClr val="060F18"/>
                                  </a:solidFill>
                                  <a:latin typeface="Cambria Math" panose="02040503050406030204" pitchFamily="18" charset="0"/>
                                </a:rPr>
                                <m:t>𝑉</m:t>
                              </m:r>
                            </m:e>
                          </m:d>
                          <m:r>
                            <a:rPr lang="zh-CN" altLang="en-US" i="0">
                              <a:solidFill>
                                <a:srgbClr val="060F18"/>
                              </a:solidFill>
                              <a:latin typeface="Cambria Math" panose="02040503050406030204" pitchFamily="18" charset="0"/>
                            </a:rPr>
                            <m:t>×</m:t>
                          </m:r>
                          <m:d>
                            <m:dPr>
                              <m:begChr m:val="|"/>
                              <m:endChr m:val="|"/>
                              <m:ctrlPr>
                                <a:rPr lang="zh-CN" altLang="en-US" i="1">
                                  <a:solidFill>
                                    <a:srgbClr val="060F18"/>
                                  </a:solidFill>
                                  <a:latin typeface="Cambria Math" panose="02040503050406030204" pitchFamily="18" charset="0"/>
                                </a:rPr>
                              </m:ctrlPr>
                            </m:dPr>
                            <m:e>
                              <m:r>
                                <a:rPr lang="zh-CN" altLang="en-US" i="1">
                                  <a:solidFill>
                                    <a:srgbClr val="060F18"/>
                                  </a:solidFill>
                                  <a:latin typeface="Cambria Math" panose="02040503050406030204" pitchFamily="18" charset="0"/>
                                </a:rPr>
                                <m:t>𝑉</m:t>
                              </m:r>
                            </m:e>
                          </m:d>
                        </m:sub>
                      </m:sSub>
                      <m:r>
                        <a:rPr lang="zh-CN" altLang="en-US" i="0">
                          <a:solidFill>
                            <a:srgbClr val="060F18"/>
                          </a:solidFill>
                          <a:latin typeface="Cambria Math" panose="02040503050406030204" pitchFamily="18" charset="0"/>
                        </a:rPr>
                        <m:t>=</m:t>
                      </m:r>
                      <m:d>
                        <m:dPr>
                          <m:begChr m:val="["/>
                          <m:endChr m:val="]"/>
                          <m:ctrlPr>
                            <a:rPr lang="zh-CN" altLang="en-US" i="1">
                              <a:solidFill>
                                <a:srgbClr val="060F18"/>
                              </a:solidFill>
                              <a:latin typeface="Cambria Math" panose="02040503050406030204" pitchFamily="18" charset="0"/>
                            </a:rPr>
                          </m:ctrlPr>
                        </m:dPr>
                        <m:e>
                          <m:m>
                            <m:mPr>
                              <m:plcHide m:val="on"/>
                              <m:mcs>
                                <m:mc>
                                  <m:mcPr>
                                    <m:count m:val="2"/>
                                    <m:mcJc m:val="center"/>
                                  </m:mcPr>
                                </m:mc>
                              </m:mcs>
                              <m:ctrlPr>
                                <a:rPr lang="zh-CN" altLang="en-US" i="1">
                                  <a:solidFill>
                                    <a:srgbClr val="060F18"/>
                                  </a:solidFill>
                                  <a:latin typeface="Cambria Math" panose="02040503050406030204" pitchFamily="18" charset="0"/>
                                </a:rPr>
                              </m:ctrlPr>
                            </m:mPr>
                            <m:mr>
                              <m:e>
                                <m:r>
                                  <a:rPr lang="zh-CN" altLang="en-US" i="0">
                                    <a:solidFill>
                                      <a:srgbClr val="060F18"/>
                                    </a:solidFill>
                                    <a:latin typeface="Cambria Math" panose="02040503050406030204" pitchFamily="18" charset="0"/>
                                  </a:rPr>
                                  <m:t>1</m:t>
                                </m:r>
                              </m:e>
                              <m:e>
                                <m:d>
                                  <m:dPr>
                                    <m:begChr m:val="["/>
                                    <m:endChr m:val="]"/>
                                    <m:ctrlPr>
                                      <a:rPr lang="zh-CN" altLang="en-US" i="1">
                                        <a:solidFill>
                                          <a:srgbClr val="060F18"/>
                                        </a:solidFill>
                                        <a:latin typeface="Cambria Math" panose="02040503050406030204" pitchFamily="18" charset="0"/>
                                      </a:rPr>
                                    </m:ctrlPr>
                                  </m:dPr>
                                  <m:e>
                                    <m:m>
                                      <m:mPr>
                                        <m:plcHide m:val="on"/>
                                        <m:mcs>
                                          <m:mc>
                                            <m:mcPr>
                                              <m:count m:val="2"/>
                                              <m:mcJc m:val="center"/>
                                            </m:mcPr>
                                          </m:mc>
                                        </m:mcs>
                                        <m:ctrlPr>
                                          <a:rPr lang="zh-CN" altLang="en-US" i="1">
                                            <a:solidFill>
                                              <a:srgbClr val="060F18"/>
                                            </a:solidFill>
                                            <a:latin typeface="Cambria Math" panose="02040503050406030204" pitchFamily="18" charset="0"/>
                                          </a:rPr>
                                        </m:ctrlPr>
                                      </m:mPr>
                                      <m:mr>
                                        <m:e>
                                          <m:r>
                                            <a:rPr lang="zh-CN" altLang="en-US" i="0">
                                              <a:solidFill>
                                                <a:srgbClr val="060F18"/>
                                              </a:solidFill>
                                              <a:latin typeface="Cambria Math" panose="02040503050406030204" pitchFamily="18" charset="0"/>
                                            </a:rPr>
                                            <m:t>2</m:t>
                                          </m:r>
                                        </m:e>
                                        <m:e>
                                          <m:d>
                                            <m:dPr>
                                              <m:begChr m:val="["/>
                                              <m:endChr m:val="]"/>
                                              <m:ctrlPr>
                                                <a:rPr lang="zh-CN" altLang="en-US" i="1">
                                                  <a:solidFill>
                                                    <a:srgbClr val="060F18"/>
                                                  </a:solidFill>
                                                  <a:latin typeface="Cambria Math" panose="02040503050406030204" pitchFamily="18" charset="0"/>
                                                </a:rPr>
                                              </m:ctrlPr>
                                            </m:dPr>
                                            <m:e>
                                              <m:eqArr>
                                                <m:eqArrPr>
                                                  <m:ctrlPr>
                                                    <a:rPr lang="zh-CN" altLang="en-US" i="1">
                                                      <a:solidFill>
                                                        <a:srgbClr val="060F18"/>
                                                      </a:solidFill>
                                                      <a:latin typeface="Cambria Math" panose="02040503050406030204" pitchFamily="18" charset="0"/>
                                                    </a:rPr>
                                                  </m:ctrlPr>
                                                </m:eqArrPr>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0">
                                                          <a:solidFill>
                                                            <a:srgbClr val="060F18"/>
                                                          </a:solidFill>
                                                          <a:latin typeface="Cambria Math" panose="02040503050406030204" pitchFamily="18" charset="0"/>
                                                        </a:rPr>
                                                        <m:t>1</m:t>
                                                      </m:r>
                                                    </m:sub>
                                                  </m:sSub>
                                                </m:e>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0">
                                                          <a:solidFill>
                                                            <a:srgbClr val="060F18"/>
                                                          </a:solidFill>
                                                          <a:latin typeface="Cambria Math" panose="02040503050406030204" pitchFamily="18" charset="0"/>
                                                        </a:rPr>
                                                        <m:t>2</m:t>
                                                      </m:r>
                                                    </m:sub>
                                                  </m:sSub>
                                                </m:e>
                                                <m:e>
                                                  <m:r>
                                                    <a:rPr lang="zh-CN" altLang="en-US" i="0">
                                                      <a:solidFill>
                                                        <a:srgbClr val="060F18"/>
                                                      </a:solidFill>
                                                      <a:latin typeface="Cambria Math" panose="02040503050406030204" pitchFamily="18" charset="0"/>
                                                    </a:rPr>
                                                    <m:t>&amp;…</m:t>
                                                  </m:r>
                                                </m:e>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1">
                                                          <a:solidFill>
                                                            <a:srgbClr val="060F18"/>
                                                          </a:solidFill>
                                                          <a:latin typeface="Cambria Math" panose="02040503050406030204" pitchFamily="18" charset="0"/>
                                                        </a:rPr>
                                                        <m:t>𝑘</m:t>
                                                      </m:r>
                                                    </m:sub>
                                                  </m:sSub>
                                                </m:e>
                                              </m:eqArr>
                                            </m:e>
                                          </m:d>
                                        </m:e>
                                      </m:mr>
                                      <m:mr>
                                        <m:e>
                                          <m:r>
                                            <a:rPr lang="zh-CN" altLang="en-US" i="0">
                                              <a:solidFill>
                                                <a:srgbClr val="060F18"/>
                                              </a:solidFill>
                                              <a:latin typeface="Cambria Math" panose="02040503050406030204" pitchFamily="18" charset="0"/>
                                            </a:rPr>
                                            <m:t>3</m:t>
                                          </m:r>
                                        </m:e>
                                        <m:e>
                                          <m:d>
                                            <m:dPr>
                                              <m:begChr m:val="["/>
                                              <m:endChr m:val="]"/>
                                              <m:ctrlPr>
                                                <a:rPr lang="zh-CN" altLang="en-US" i="1">
                                                  <a:solidFill>
                                                    <a:srgbClr val="060F18"/>
                                                  </a:solidFill>
                                                  <a:latin typeface="Cambria Math" panose="02040503050406030204" pitchFamily="18" charset="0"/>
                                                </a:rPr>
                                              </m:ctrlPr>
                                            </m:dPr>
                                            <m:e>
                                              <m:eqArr>
                                                <m:eqArrPr>
                                                  <m:ctrlPr>
                                                    <a:rPr lang="zh-CN" altLang="en-US" i="1">
                                                      <a:solidFill>
                                                        <a:srgbClr val="060F18"/>
                                                      </a:solidFill>
                                                      <a:latin typeface="Cambria Math" panose="02040503050406030204" pitchFamily="18" charset="0"/>
                                                    </a:rPr>
                                                  </m:ctrlPr>
                                                </m:eqArrPr>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0">
                                                          <a:solidFill>
                                                            <a:srgbClr val="060F18"/>
                                                          </a:solidFill>
                                                          <a:latin typeface="Cambria Math" panose="02040503050406030204" pitchFamily="18" charset="0"/>
                                                        </a:rPr>
                                                        <m:t>1</m:t>
                                                      </m:r>
                                                    </m:sub>
                                                  </m:sSub>
                                                </m:e>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0">
                                                          <a:solidFill>
                                                            <a:srgbClr val="060F18"/>
                                                          </a:solidFill>
                                                          <a:latin typeface="Cambria Math" panose="02040503050406030204" pitchFamily="18" charset="0"/>
                                                        </a:rPr>
                                                        <m:t>2</m:t>
                                                      </m:r>
                                                    </m:sub>
                                                  </m:sSub>
                                                </m:e>
                                                <m:e>
                                                  <m:r>
                                                    <a:rPr lang="zh-CN" altLang="en-US" i="0">
                                                      <a:solidFill>
                                                        <a:srgbClr val="060F18"/>
                                                      </a:solidFill>
                                                      <a:latin typeface="Cambria Math" panose="02040503050406030204" pitchFamily="18" charset="0"/>
                                                    </a:rPr>
                                                    <m:t>&amp;…</m:t>
                                                  </m:r>
                                                </m:e>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1">
                                                          <a:solidFill>
                                                            <a:srgbClr val="060F18"/>
                                                          </a:solidFill>
                                                          <a:latin typeface="Cambria Math" panose="02040503050406030204" pitchFamily="18" charset="0"/>
                                                        </a:rPr>
                                                        <m:t>𝑘</m:t>
                                                      </m:r>
                                                    </m:sub>
                                                  </m:sSub>
                                                </m:e>
                                              </m:eqArr>
                                            </m:e>
                                          </m:d>
                                        </m:e>
                                      </m:mr>
                                      <m:mr>
                                        <m:e>
                                          <m:r>
                                            <a:rPr lang="zh-CN" altLang="en-US" i="0">
                                              <a:solidFill>
                                                <a:srgbClr val="060F18"/>
                                              </a:solidFill>
                                              <a:latin typeface="Cambria Math" panose="02040503050406030204" pitchFamily="18" charset="0"/>
                                            </a:rPr>
                                            <m:t>…</m:t>
                                          </m:r>
                                        </m:e>
                                        <m:e>
                                          <m:r>
                                            <a:rPr lang="zh-CN" altLang="en-US" i="0">
                                              <a:solidFill>
                                                <a:srgbClr val="060F18"/>
                                              </a:solidFill>
                                              <a:latin typeface="Cambria Math" panose="02040503050406030204" pitchFamily="18" charset="0"/>
                                            </a:rPr>
                                            <m:t>…</m:t>
                                          </m:r>
                                        </m:e>
                                      </m:mr>
                                      <m:mr>
                                        <m:e>
                                          <m:d>
                                            <m:dPr>
                                              <m:begChr m:val="|"/>
                                              <m:endChr m:val="|"/>
                                              <m:ctrlPr>
                                                <a:rPr lang="zh-CN" altLang="en-US" i="1">
                                                  <a:solidFill>
                                                    <a:srgbClr val="060F18"/>
                                                  </a:solidFill>
                                                  <a:latin typeface="Cambria Math" panose="02040503050406030204" pitchFamily="18" charset="0"/>
                                                </a:rPr>
                                              </m:ctrlPr>
                                            </m:dPr>
                                            <m:e>
                                              <m:r>
                                                <a:rPr lang="zh-CN" altLang="en-US" i="1">
                                                  <a:solidFill>
                                                    <a:srgbClr val="060F18"/>
                                                  </a:solidFill>
                                                  <a:latin typeface="Cambria Math" panose="02040503050406030204" pitchFamily="18" charset="0"/>
                                                </a:rPr>
                                                <m:t>𝑉</m:t>
                                              </m:r>
                                            </m:e>
                                          </m:d>
                                        </m:e>
                                        <m:e>
                                          <m:d>
                                            <m:dPr>
                                              <m:begChr m:val="["/>
                                              <m:endChr m:val="]"/>
                                              <m:ctrlPr>
                                                <a:rPr lang="zh-CN" altLang="en-US" i="1">
                                                  <a:solidFill>
                                                    <a:srgbClr val="060F18"/>
                                                  </a:solidFill>
                                                  <a:latin typeface="Cambria Math" panose="02040503050406030204" pitchFamily="18" charset="0"/>
                                                </a:rPr>
                                              </m:ctrlPr>
                                            </m:dPr>
                                            <m:e>
                                              <m:eqArr>
                                                <m:eqArrPr>
                                                  <m:ctrlPr>
                                                    <a:rPr lang="zh-CN" altLang="en-US" i="1">
                                                      <a:solidFill>
                                                        <a:srgbClr val="060F18"/>
                                                      </a:solidFill>
                                                      <a:latin typeface="Cambria Math" panose="02040503050406030204" pitchFamily="18" charset="0"/>
                                                    </a:rPr>
                                                  </m:ctrlPr>
                                                </m:eqArrPr>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0">
                                                          <a:solidFill>
                                                            <a:srgbClr val="060F18"/>
                                                          </a:solidFill>
                                                          <a:latin typeface="Cambria Math" panose="02040503050406030204" pitchFamily="18" charset="0"/>
                                                        </a:rPr>
                                                        <m:t>1</m:t>
                                                      </m:r>
                                                    </m:sub>
                                                  </m:sSub>
                                                </m:e>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0">
                                                          <a:solidFill>
                                                            <a:srgbClr val="060F18"/>
                                                          </a:solidFill>
                                                          <a:latin typeface="Cambria Math" panose="02040503050406030204" pitchFamily="18" charset="0"/>
                                                        </a:rPr>
                                                        <m:t>2</m:t>
                                                      </m:r>
                                                    </m:sub>
                                                  </m:sSub>
                                                </m:e>
                                                <m:e>
                                                  <m:r>
                                                    <a:rPr lang="zh-CN" altLang="en-US" i="0">
                                                      <a:solidFill>
                                                        <a:srgbClr val="060F18"/>
                                                      </a:solidFill>
                                                      <a:latin typeface="Cambria Math" panose="02040503050406030204" pitchFamily="18" charset="0"/>
                                                    </a:rPr>
                                                    <m:t>&amp;…</m:t>
                                                  </m:r>
                                                </m:e>
                                                <m:e>
                                                  <m:r>
                                                    <a:rPr lang="zh-CN" altLang="en-US" i="0">
                                                      <a:solidFill>
                                                        <a:srgbClr val="060F18"/>
                                                      </a:solidFill>
                                                      <a:latin typeface="Cambria Math" panose="02040503050406030204" pitchFamily="18" charset="0"/>
                                                    </a:rPr>
                                                    <m:t>&amp;</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𝑝𝑎𝑡h</m:t>
                                                      </m:r>
                                                    </m:e>
                                                    <m:sub>
                                                      <m:r>
                                                        <a:rPr lang="zh-CN" altLang="en-US" i="1">
                                                          <a:solidFill>
                                                            <a:srgbClr val="060F18"/>
                                                          </a:solidFill>
                                                          <a:latin typeface="Cambria Math" panose="02040503050406030204" pitchFamily="18" charset="0"/>
                                                        </a:rPr>
                                                        <m:t>𝑘</m:t>
                                                      </m:r>
                                                    </m:sub>
                                                  </m:sSub>
                                                </m:e>
                                              </m:eqArr>
                                            </m:e>
                                          </m:d>
                                        </m:e>
                                      </m:mr>
                                    </m:m>
                                  </m:e>
                                </m:d>
                              </m:e>
                            </m:mr>
                            <m:mr>
                              <m:e>
                                <m:r>
                                  <a:rPr lang="zh-CN" altLang="en-US" i="0">
                                    <a:solidFill>
                                      <a:srgbClr val="060F18"/>
                                    </a:solidFill>
                                    <a:latin typeface="Cambria Math" panose="02040503050406030204" pitchFamily="18" charset="0"/>
                                  </a:rPr>
                                  <m:t>2</m:t>
                                </m:r>
                              </m:e>
                              <m:e>
                                <m:r>
                                  <a:rPr lang="zh-CN" altLang="en-US" i="0">
                                    <a:solidFill>
                                      <a:srgbClr val="060F18"/>
                                    </a:solidFill>
                                    <a:latin typeface="Cambria Math" panose="02040503050406030204" pitchFamily="18" charset="0"/>
                                  </a:rPr>
                                  <m:t>…</m:t>
                                </m:r>
                              </m:e>
                            </m:mr>
                            <m:mr>
                              <m:e>
                                <m:r>
                                  <a:rPr lang="zh-CN" altLang="en-US" i="0">
                                    <a:solidFill>
                                      <a:srgbClr val="060F18"/>
                                    </a:solidFill>
                                    <a:latin typeface="Cambria Math" panose="02040503050406030204" pitchFamily="18" charset="0"/>
                                  </a:rPr>
                                  <m:t>…</m:t>
                                </m:r>
                              </m:e>
                              <m:e>
                                <m:r>
                                  <a:rPr lang="zh-CN" altLang="en-US" i="0">
                                    <a:solidFill>
                                      <a:srgbClr val="060F18"/>
                                    </a:solidFill>
                                    <a:latin typeface="Cambria Math" panose="02040503050406030204" pitchFamily="18" charset="0"/>
                                  </a:rPr>
                                  <m:t>…</m:t>
                                </m:r>
                              </m:e>
                            </m:mr>
                            <m:mr>
                              <m:e>
                                <m:d>
                                  <m:dPr>
                                    <m:begChr m:val="|"/>
                                    <m:endChr m:val="|"/>
                                    <m:ctrlPr>
                                      <a:rPr lang="zh-CN" altLang="en-US" i="1">
                                        <a:solidFill>
                                          <a:srgbClr val="060F18"/>
                                        </a:solidFill>
                                        <a:latin typeface="Cambria Math" panose="02040503050406030204" pitchFamily="18" charset="0"/>
                                      </a:rPr>
                                    </m:ctrlPr>
                                  </m:dPr>
                                  <m:e>
                                    <m:r>
                                      <a:rPr lang="zh-CN" altLang="en-US" i="1">
                                        <a:solidFill>
                                          <a:srgbClr val="060F18"/>
                                        </a:solidFill>
                                        <a:latin typeface="Cambria Math" panose="02040503050406030204" pitchFamily="18" charset="0"/>
                                      </a:rPr>
                                      <m:t>𝑉</m:t>
                                    </m:r>
                                  </m:e>
                                </m:d>
                              </m:e>
                              <m:e>
                                <m:r>
                                  <a:rPr lang="zh-CN" altLang="en-US" i="0">
                                    <a:solidFill>
                                      <a:srgbClr val="060F18"/>
                                    </a:solidFill>
                                    <a:latin typeface="Cambria Math" panose="02040503050406030204" pitchFamily="18" charset="0"/>
                                  </a:rPr>
                                  <m:t>…</m:t>
                                </m:r>
                              </m:e>
                            </m:mr>
                          </m:m>
                        </m:e>
                      </m:d>
                    </m:oMath>
                  </m:oMathPara>
                </a14:m>
                <a:endParaRPr lang="zh-CN" altLang="en-US" dirty="0">
                  <a:solidFill>
                    <a:srgbClr val="060F18"/>
                  </a:solidFill>
                </a:endParaRPr>
              </a:p>
            </p:txBody>
          </p:sp>
        </mc:Choice>
        <mc:Fallback xmlns="">
          <p:sp>
            <p:nvSpPr>
              <p:cNvPr id="22" name="文本框 21">
                <a:extLst>
                  <a:ext uri="{FF2B5EF4-FFF2-40B4-BE49-F238E27FC236}">
                    <a16:creationId xmlns:a16="http://schemas.microsoft.com/office/drawing/2014/main" id="{BF6D2786-90C6-7FA6-2651-F4C9B5477CA3}"/>
                  </a:ext>
                </a:extLst>
              </p:cNvPr>
              <p:cNvSpPr txBox="1">
                <a:spLocks noRot="1" noChangeAspect="1" noMove="1" noResize="1" noEditPoints="1" noAdjustHandles="1" noChangeArrowheads="1" noChangeShapeType="1" noTextEdit="1"/>
              </p:cNvSpPr>
              <p:nvPr/>
            </p:nvSpPr>
            <p:spPr>
              <a:xfrm>
                <a:off x="5375920" y="2060848"/>
                <a:ext cx="6131052" cy="4285853"/>
              </a:xfrm>
              <a:prstGeom prst="rect">
                <a:avLst/>
              </a:prstGeom>
              <a:blipFill>
                <a:blip r:embed="rId5"/>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14A7303F-BE00-1370-9EA4-433F9F920AE4}"/>
              </a:ext>
            </a:extLst>
          </p:cNvPr>
          <p:cNvSpPr txBox="1"/>
          <p:nvPr/>
        </p:nvSpPr>
        <p:spPr>
          <a:xfrm>
            <a:off x="407368" y="3861048"/>
            <a:ext cx="10297144" cy="960328"/>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000" b="1" dirty="0">
                <a:solidFill>
                  <a:srgbClr val="060F18"/>
                </a:solidFill>
                <a:latin typeface="Times New Roman" panose="02020603050405020304" pitchFamily="18" charset="0"/>
                <a:ea typeface="微软雅黑" panose="020B0503020204020204" pitchFamily="34" charset="-122"/>
              </a:rPr>
              <a:t>奖励函数设计</a:t>
            </a:r>
            <a:r>
              <a:rPr lang="en-US" altLang="zh-CN" sz="2000" b="1" dirty="0">
                <a:solidFill>
                  <a:srgbClr val="060F18"/>
                </a:solidFill>
                <a:latin typeface="Times New Roman" panose="02020603050405020304" pitchFamily="18" charset="0"/>
                <a:ea typeface="微软雅黑" panose="020B0503020204020204" pitchFamily="34" charset="-122"/>
              </a:rPr>
              <a:t>(</a:t>
            </a:r>
            <a:r>
              <a:rPr lang="en-US" altLang="zh-CN" sz="2000" b="1" i="1" dirty="0">
                <a:solidFill>
                  <a:srgbClr val="060F18"/>
                </a:solidFill>
                <a:latin typeface="Times New Roman" panose="02020603050405020304" pitchFamily="18" charset="0"/>
                <a:ea typeface="微软雅黑" panose="020B0503020204020204" pitchFamily="34" charset="-122"/>
              </a:rPr>
              <a:t>R</a:t>
            </a:r>
            <a:r>
              <a:rPr lang="en-US" altLang="zh-CN" sz="2000" b="1" dirty="0">
                <a:solidFill>
                  <a:srgbClr val="060F18"/>
                </a:solidFill>
                <a:latin typeface="Times New Roman" panose="02020603050405020304" pitchFamily="18" charset="0"/>
                <a:ea typeface="微软雅黑" panose="020B0503020204020204" pitchFamily="34" charset="-122"/>
              </a:rPr>
              <a:t>)</a:t>
            </a:r>
          </a:p>
          <a:p>
            <a:pPr marL="342900" indent="-342900">
              <a:lnSpc>
                <a:spcPct val="150000"/>
              </a:lnSpc>
              <a:buFont typeface="Wingdings" panose="05000000000000000000" pitchFamily="2" charset="2"/>
              <a:buChar char="n"/>
            </a:pPr>
            <a:endParaRPr lang="zh-CN" altLang="en-US" sz="2000" dirty="0">
              <a:solidFill>
                <a:srgbClr val="060F18"/>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7E7F457-1AFA-9FA4-0A3C-D16F73A0A71F}"/>
                  </a:ext>
                </a:extLst>
              </p:cNvPr>
              <p:cNvSpPr txBox="1"/>
              <p:nvPr/>
            </p:nvSpPr>
            <p:spPr>
              <a:xfrm>
                <a:off x="335360" y="5012796"/>
                <a:ext cx="9071146" cy="360420"/>
              </a:xfrm>
              <a:prstGeom prst="rect">
                <a:avLst/>
              </a:prstGeom>
              <a:noFill/>
            </p:spPr>
            <p:txBody>
              <a:bodyPr wrap="square">
                <a:spAutoFit/>
              </a:bodyPr>
              <a:lstStyle/>
              <a:p>
                <a:pPr indent="127000" algn="ctr">
                  <a:lnSpc>
                    <a:spcPts val="2000"/>
                  </a:lnSpc>
                </a:pPr>
                <a14:m>
                  <m:oMathPara xmlns:m="http://schemas.openxmlformats.org/officeDocument/2006/math">
                    <m:oMathParaPr>
                      <m:jc m:val="centerGroup"/>
                    </m:oMathParaPr>
                    <m:oMath xmlns:m="http://schemas.openxmlformats.org/officeDocument/2006/math">
                      <m:r>
                        <a:rPr lang="en-US" altLang="zh-CN" sz="1800" i="1" kern="100" smtClean="0">
                          <a:solidFill>
                            <a:srgbClr val="060F18"/>
                          </a:solidFill>
                          <a:effectLst/>
                          <a:latin typeface="Cambria Math" panose="02040503050406030204" pitchFamily="18" charset="0"/>
                          <a:ea typeface="宋体" panose="02010600030101010101" pitchFamily="2" charset="-122"/>
                        </a:rPr>
                        <m:t>𝑅</m:t>
                      </m:r>
                      <m:r>
                        <a:rPr lang="en-US" altLang="zh-CN" sz="1800" i="1" kern="100" smtClean="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𝜑</m:t>
                          </m:r>
                        </m:e>
                        <m:sub>
                          <m:r>
                            <a:rPr lang="en-US" altLang="zh-CN" sz="1800" i="1" kern="100">
                              <a:solidFill>
                                <a:srgbClr val="060F18"/>
                              </a:solidFill>
                              <a:effectLst/>
                              <a:latin typeface="Cambria Math" panose="02040503050406030204" pitchFamily="18" charset="0"/>
                              <a:ea typeface="宋体" panose="02010600030101010101" pitchFamily="2" charset="-122"/>
                            </a:rPr>
                            <m:t>1</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r>
                            <a:rPr lang="en-US" altLang="zh-CN" sz="1800" i="1" kern="100">
                              <a:solidFill>
                                <a:srgbClr val="060F18"/>
                              </a:solidFill>
                              <a:effectLst/>
                              <a:latin typeface="Cambria Math" panose="02040503050406030204" pitchFamily="18" charset="0"/>
                              <a:ea typeface="宋体" panose="02010600030101010101" pitchFamily="2" charset="-122"/>
                            </a:rPr>
                            <m:t>𝑏𝑤</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𝜑</m:t>
                          </m:r>
                        </m:e>
                        <m:sub>
                          <m:r>
                            <a:rPr lang="en-US" altLang="zh-CN" sz="1800" i="1" kern="100">
                              <a:solidFill>
                                <a:srgbClr val="060F18"/>
                              </a:solidFill>
                              <a:effectLst/>
                              <a:latin typeface="Cambria Math" panose="02040503050406030204" pitchFamily="18" charset="0"/>
                              <a:ea typeface="宋体" panose="02010600030101010101" pitchFamily="2" charset="-122"/>
                            </a:rPr>
                            <m:t>2</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r>
                            <a:rPr lang="en-US" altLang="zh-CN" sz="1800" i="1" kern="100">
                              <a:solidFill>
                                <a:srgbClr val="060F18"/>
                              </a:solidFill>
                              <a:effectLst/>
                              <a:latin typeface="Cambria Math" panose="02040503050406030204" pitchFamily="18" charset="0"/>
                              <a:ea typeface="宋体" panose="02010600030101010101" pitchFamily="2" charset="-122"/>
                            </a:rPr>
                            <m:t>𝑑𝑒𝑙𝑎𝑦</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𝜑</m:t>
                          </m:r>
                        </m:e>
                        <m:sub>
                          <m:r>
                            <a:rPr lang="en-US" altLang="zh-CN" sz="1800" i="1" kern="100">
                              <a:solidFill>
                                <a:srgbClr val="060F18"/>
                              </a:solidFill>
                              <a:effectLst/>
                              <a:latin typeface="Cambria Math" panose="02040503050406030204" pitchFamily="18" charset="0"/>
                              <a:ea typeface="宋体" panose="02010600030101010101" pitchFamily="2" charset="-122"/>
                            </a:rPr>
                            <m:t>3</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r>
                            <a:rPr lang="en-US" altLang="zh-CN" sz="1800" i="1" kern="100">
                              <a:solidFill>
                                <a:srgbClr val="060F18"/>
                              </a:solidFill>
                              <a:effectLst/>
                              <a:latin typeface="Cambria Math" panose="02040503050406030204" pitchFamily="18" charset="0"/>
                              <a:ea typeface="宋体" panose="02010600030101010101" pitchFamily="2" charset="-122"/>
                            </a:rPr>
                            <m:t>𝑙𝑜𝑠𝑠</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𝜑</m:t>
                          </m:r>
                        </m:e>
                        <m:sub>
                          <m:r>
                            <a:rPr lang="en-US" altLang="zh-CN" sz="1800" i="1" kern="100">
                              <a:solidFill>
                                <a:srgbClr val="060F18"/>
                              </a:solidFill>
                              <a:effectLst/>
                              <a:latin typeface="Cambria Math" panose="02040503050406030204" pitchFamily="18" charset="0"/>
                              <a:ea typeface="宋体" panose="02010600030101010101" pitchFamily="2" charset="-122"/>
                            </a:rPr>
                            <m:t>4</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r>
                            <a:rPr lang="en-US" altLang="zh-CN" sz="1800" i="1" kern="100">
                              <a:solidFill>
                                <a:srgbClr val="060F18"/>
                              </a:solidFill>
                              <a:effectLst/>
                              <a:latin typeface="Cambria Math" panose="02040503050406030204" pitchFamily="18" charset="0"/>
                              <a:ea typeface="宋体" panose="02010600030101010101" pitchFamily="2" charset="-122"/>
                            </a:rPr>
                            <m:t>𝑢𝑠𝑒</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𝑑</m:t>
                              </m:r>
                            </m:e>
                            <m:sub>
                              <m:r>
                                <a:rPr lang="en-US" altLang="zh-CN" sz="1800" i="1" kern="100">
                                  <a:solidFill>
                                    <a:srgbClr val="060F18"/>
                                  </a:solidFill>
                                  <a:effectLst/>
                                  <a:latin typeface="Cambria Math" panose="02040503050406030204" pitchFamily="18" charset="0"/>
                                  <a:ea typeface="宋体" panose="02010600030101010101" pitchFamily="2" charset="-122"/>
                                </a:rPr>
                                <m:t>𝑏𝑤</m:t>
                              </m:r>
                            </m:sub>
                          </m:sSub>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𝜑</m:t>
                          </m:r>
                        </m:e>
                        <m:sub>
                          <m:r>
                            <a:rPr lang="en-US" altLang="zh-CN" sz="1800" i="1" kern="100">
                              <a:solidFill>
                                <a:srgbClr val="060F18"/>
                              </a:solidFill>
                              <a:effectLst/>
                              <a:latin typeface="Cambria Math" panose="02040503050406030204" pitchFamily="18" charset="0"/>
                              <a:ea typeface="宋体" panose="02010600030101010101" pitchFamily="2" charset="-122"/>
                            </a:rPr>
                            <m:t>5</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r>
                            <a:rPr lang="en-US" altLang="zh-CN" sz="1800" i="1" kern="100">
                              <a:solidFill>
                                <a:srgbClr val="060F18"/>
                              </a:solidFill>
                              <a:effectLst/>
                              <a:latin typeface="Cambria Math" panose="02040503050406030204" pitchFamily="18" charset="0"/>
                              <a:ea typeface="宋体" panose="02010600030101010101" pitchFamily="2" charset="-122"/>
                            </a:rPr>
                            <m:t>𝑑𝑟𝑜𝑝𝑠</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𝜑</m:t>
                          </m:r>
                        </m:e>
                        <m:sub>
                          <m:r>
                            <a:rPr lang="en-US" altLang="zh-CN" sz="1800" i="1" kern="100">
                              <a:solidFill>
                                <a:srgbClr val="060F18"/>
                              </a:solidFill>
                              <a:effectLst/>
                              <a:latin typeface="Cambria Math" panose="02040503050406030204" pitchFamily="18" charset="0"/>
                              <a:ea typeface="宋体" panose="02010600030101010101" pitchFamily="2" charset="-122"/>
                            </a:rPr>
                            <m:t>6</m:t>
                          </m:r>
                        </m:sub>
                      </m:sSub>
                      <m:r>
                        <a:rPr lang="en-US" altLang="zh-CN" sz="1800" i="1" kern="100">
                          <a:solidFill>
                            <a:srgbClr val="060F18"/>
                          </a:solidFill>
                          <a:effectLst/>
                          <a:latin typeface="Cambria Math" panose="02040503050406030204" pitchFamily="18" charset="0"/>
                          <a:ea typeface="宋体" panose="02010600030101010101" pitchFamily="2" charset="-122"/>
                        </a:rPr>
                        <m:t>∙</m:t>
                      </m:r>
                      <m:sSub>
                        <m:sSubPr>
                          <m:ctrlPr>
                            <a:rPr lang="zh-CN" altLang="zh-CN" sz="1800" i="1" kern="100">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rPr>
                            <m:t>𝐿</m:t>
                          </m:r>
                        </m:e>
                        <m:sub>
                          <m:r>
                            <a:rPr lang="en-US" altLang="zh-CN" sz="1800" i="1" kern="100">
                              <a:solidFill>
                                <a:srgbClr val="060F18"/>
                              </a:solidFill>
                              <a:effectLst/>
                              <a:latin typeface="Cambria Math" panose="02040503050406030204" pitchFamily="18" charset="0"/>
                              <a:ea typeface="宋体" panose="02010600030101010101" pitchFamily="2" charset="-122"/>
                            </a:rPr>
                            <m:t>𝑒𝑟𝑟𝑜𝑟𝑠</m:t>
                          </m:r>
                        </m:sub>
                      </m:sSub>
                      <m:r>
                        <a:rPr lang="en-US" altLang="zh-CN" sz="1800" i="1" kern="100">
                          <a:solidFill>
                            <a:srgbClr val="060F18"/>
                          </a:solidFill>
                          <a:effectLst/>
                          <a:latin typeface="Cambria Math" panose="02040503050406030204" pitchFamily="18" charset="0"/>
                          <a:ea typeface="宋体" panose="02010600030101010101" pitchFamily="2" charset="-122"/>
                        </a:rPr>
                        <m:t>    </m:t>
                      </m:r>
                    </m:oMath>
                  </m:oMathPara>
                </a14:m>
                <a:endParaRPr lang="zh-CN" altLang="zh-CN" sz="1800" kern="100" dirty="0">
                  <a:solidFill>
                    <a:srgbClr val="060F18"/>
                  </a:solidFill>
                  <a:effectLst/>
                  <a:latin typeface="Times New Roman" panose="02020603050405020304" pitchFamily="18" charset="0"/>
                  <a:ea typeface="宋体" panose="02010600030101010101" pitchFamily="2" charset="-122"/>
                </a:endParaRPr>
              </a:p>
            </p:txBody>
          </p:sp>
        </mc:Choice>
        <mc:Fallback xmlns="">
          <p:sp>
            <p:nvSpPr>
              <p:cNvPr id="26" name="文本框 25">
                <a:extLst>
                  <a:ext uri="{FF2B5EF4-FFF2-40B4-BE49-F238E27FC236}">
                    <a16:creationId xmlns:a16="http://schemas.microsoft.com/office/drawing/2014/main" id="{57E7F457-1AFA-9FA4-0A3C-D16F73A0A71F}"/>
                  </a:ext>
                </a:extLst>
              </p:cNvPr>
              <p:cNvSpPr txBox="1">
                <a:spLocks noRot="1" noChangeAspect="1" noMove="1" noResize="1" noEditPoints="1" noAdjustHandles="1" noChangeArrowheads="1" noChangeShapeType="1" noTextEdit="1"/>
              </p:cNvSpPr>
              <p:nvPr/>
            </p:nvSpPr>
            <p:spPr>
              <a:xfrm>
                <a:off x="335360" y="5012796"/>
                <a:ext cx="9071146" cy="360420"/>
              </a:xfrm>
              <a:prstGeom prst="rect">
                <a:avLst/>
              </a:prstGeom>
              <a:blipFill>
                <a:blip r:embed="rId6"/>
                <a:stretch>
                  <a:fillRect b="-678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6F00299-2920-EA94-AD8C-D198A4B1D678}"/>
              </a:ext>
            </a:extLst>
          </p:cNvPr>
          <p:cNvSpPr txBox="1"/>
          <p:nvPr/>
        </p:nvSpPr>
        <p:spPr>
          <a:xfrm>
            <a:off x="335360" y="4365104"/>
            <a:ext cx="10297144" cy="914161"/>
          </a:xfrm>
          <a:prstGeom prst="rect">
            <a:avLst/>
          </a:prstGeom>
          <a:noFill/>
        </p:spPr>
        <p:txBody>
          <a:bodyPr wrap="square">
            <a:spAutoFit/>
          </a:bodyPr>
          <a:lstStyle/>
          <a:p>
            <a:pPr indent="457200">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优化的目标主要是最大化剩余带宽，最小化时延、丢包率、已用带宽、弃包数及错包数</a:t>
            </a:r>
            <a:endParaRPr lang="en-US" altLang="zh-CN" sz="2000" b="1" dirty="0">
              <a:solidFill>
                <a:srgbClr val="060F18"/>
              </a:solidFill>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n"/>
            </a:pPr>
            <a:endParaRPr lang="zh-CN" altLang="en-US" sz="2000" dirty="0">
              <a:solidFill>
                <a:srgbClr val="060F18"/>
              </a:solidFill>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id="{C1436E66-9A23-39BB-3217-C7CF5B800E09}"/>
              </a:ext>
            </a:extLst>
          </p:cNvPr>
          <p:cNvSpPr txBox="1"/>
          <p:nvPr/>
        </p:nvSpPr>
        <p:spPr>
          <a:xfrm>
            <a:off x="8040216" y="6381328"/>
            <a:ext cx="2232248" cy="338554"/>
          </a:xfrm>
          <a:prstGeom prst="rect">
            <a:avLst/>
          </a:prstGeom>
          <a:noFill/>
        </p:spPr>
        <p:txBody>
          <a:bodyPr wrap="square">
            <a:spAutoFit/>
          </a:bodyPr>
          <a:lstStyle/>
          <a:p>
            <a:r>
              <a:rPr lang="zh-CN" altLang="zh-CN" sz="1600" dirty="0">
                <a:solidFill>
                  <a:srgbClr val="060F18"/>
                </a:solidFill>
                <a:latin typeface="Times New Roman" panose="02020603050405020304" pitchFamily="18" charset="0"/>
                <a:ea typeface="微软雅黑" panose="020B0503020204020204" pitchFamily="34" charset="-122"/>
              </a:rPr>
              <a:t>候选路径矩阵</a:t>
            </a:r>
            <a:r>
              <a:rPr lang="zh-CN" altLang="en-US" sz="1600" dirty="0">
                <a:solidFill>
                  <a:srgbClr val="060F18"/>
                </a:solidFill>
                <a:latin typeface="Times New Roman" panose="02020603050405020304" pitchFamily="18" charset="0"/>
                <a:ea typeface="微软雅黑" panose="020B0503020204020204" pitchFamily="34" charset="-122"/>
              </a:rPr>
              <a:t>结构</a:t>
            </a:r>
            <a:endParaRPr lang="zh-CN" altLang="en-US" sz="16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EB9BF8A-855C-99F7-43EA-5F8589A13F17}"/>
                  </a:ext>
                </a:extLst>
              </p:cNvPr>
              <p:cNvSpPr txBox="1"/>
              <p:nvPr/>
            </p:nvSpPr>
            <p:spPr>
              <a:xfrm>
                <a:off x="1847528" y="5589240"/>
                <a:ext cx="3672408" cy="358368"/>
              </a:xfrm>
              <a:prstGeom prst="rect">
                <a:avLst/>
              </a:prstGeom>
              <a:noFill/>
            </p:spPr>
            <p:txBody>
              <a:bodyPr wrap="square" rtlCol="0">
                <a:spAutoFit/>
              </a:bodyPr>
              <a:lstStyle/>
              <a:p>
                <a:r>
                  <a:rPr lang="zh-CN" altLang="en-US" sz="1600" dirty="0">
                    <a:solidFill>
                      <a:srgbClr val="060F18"/>
                    </a:solidFill>
                    <a:latin typeface="Times New Roman" panose="02020603050405020304" pitchFamily="18" charset="0"/>
                    <a:ea typeface="微软雅黑" panose="020B0503020204020204" pitchFamily="34" charset="-122"/>
                  </a:rPr>
                  <a:t>交换机</a:t>
                </a:r>
                <a14:m>
                  <m:oMath xmlns:m="http://schemas.openxmlformats.org/officeDocument/2006/math">
                    <m:sSub>
                      <m:sSubPr>
                        <m:ctrlPr>
                          <a:rPr lang="en-US" altLang="zh-CN" sz="1600" i="1" smtClean="0">
                            <a:solidFill>
                              <a:srgbClr val="060F18"/>
                            </a:solidFill>
                            <a:latin typeface="Cambria Math" panose="02040503050406030204" pitchFamily="18" charset="0"/>
                            <a:ea typeface="微软雅黑" panose="020B0503020204020204" pitchFamily="34" charset="-122"/>
                          </a:rPr>
                        </m:ctrlPr>
                      </m:sSubPr>
                      <m:e>
                        <m:r>
                          <m:rPr>
                            <m:sty m:val="p"/>
                          </m:rPr>
                          <a:rPr lang="en-US" altLang="zh-CN" sz="1600" i="1">
                            <a:solidFill>
                              <a:srgbClr val="060F18"/>
                            </a:solidFill>
                            <a:latin typeface="Cambria Math" panose="02040503050406030204" pitchFamily="18" charset="0"/>
                            <a:ea typeface="微软雅黑" panose="020B0503020204020204" pitchFamily="34" charset="-122"/>
                          </a:rPr>
                          <m:t>S</m:t>
                        </m:r>
                      </m:e>
                      <m:sub>
                        <m:r>
                          <a:rPr lang="en-US" altLang="zh-CN" sz="1600" b="0" i="1" smtClean="0">
                            <a:solidFill>
                              <a:srgbClr val="060F18"/>
                            </a:solidFill>
                            <a:latin typeface="Cambria Math" panose="02040503050406030204" pitchFamily="18" charset="0"/>
                            <a:ea typeface="微软雅黑" panose="020B0503020204020204" pitchFamily="34" charset="-122"/>
                          </a:rPr>
                          <m:t>𝑖</m:t>
                        </m:r>
                      </m:sub>
                    </m:sSub>
                  </m:oMath>
                </a14:m>
                <a:r>
                  <a:rPr lang="zh-CN" altLang="en-US" sz="1600" dirty="0">
                    <a:solidFill>
                      <a:srgbClr val="060F18"/>
                    </a:solidFill>
                    <a:latin typeface="Times New Roman" panose="02020603050405020304" pitchFamily="18" charset="0"/>
                    <a:ea typeface="微软雅黑" panose="020B0503020204020204" pitchFamily="34" charset="-122"/>
                  </a:rPr>
                  <a:t>到</a:t>
                </a:r>
                <a14:m>
                  <m:oMath xmlns:m="http://schemas.openxmlformats.org/officeDocument/2006/math">
                    <m:sSub>
                      <m:sSubPr>
                        <m:ctrlPr>
                          <a:rPr lang="en-US" altLang="zh-CN" sz="1600" i="1" dirty="0" smtClean="0">
                            <a:solidFill>
                              <a:srgbClr val="060F18"/>
                            </a:solidFill>
                            <a:latin typeface="Cambria Math" panose="02040503050406030204" pitchFamily="18" charset="0"/>
                            <a:ea typeface="微软雅黑" panose="020B0503020204020204" pitchFamily="34" charset="-122"/>
                          </a:rPr>
                        </m:ctrlPr>
                      </m:sSubPr>
                      <m:e>
                        <m:r>
                          <a:rPr lang="en-US" altLang="zh-CN" sz="1600" b="0" i="1" dirty="0" smtClean="0">
                            <a:solidFill>
                              <a:srgbClr val="060F18"/>
                            </a:solidFill>
                            <a:latin typeface="Cambria Math" panose="02040503050406030204" pitchFamily="18" charset="0"/>
                            <a:ea typeface="微软雅黑" panose="020B0503020204020204" pitchFamily="34" charset="-122"/>
                          </a:rPr>
                          <m:t>𝑆</m:t>
                        </m:r>
                      </m:e>
                      <m:sub>
                        <m:r>
                          <a:rPr lang="en-US" altLang="zh-CN" sz="1600" b="0" i="1" dirty="0" smtClean="0">
                            <a:solidFill>
                              <a:srgbClr val="060F18"/>
                            </a:solidFill>
                            <a:latin typeface="Cambria Math" panose="02040503050406030204" pitchFamily="18" charset="0"/>
                            <a:ea typeface="微软雅黑" panose="020B0503020204020204" pitchFamily="34" charset="-122"/>
                          </a:rPr>
                          <m:t>𝑗</m:t>
                        </m:r>
                      </m:sub>
                    </m:sSub>
                  </m:oMath>
                </a14:m>
                <a:r>
                  <a:rPr lang="zh-CN" altLang="en-US" sz="1600" dirty="0">
                    <a:solidFill>
                      <a:srgbClr val="060F18"/>
                    </a:solidFill>
                    <a:latin typeface="Times New Roman" panose="02020603050405020304" pitchFamily="18" charset="0"/>
                    <a:ea typeface="微软雅黑" panose="020B0503020204020204" pitchFamily="34" charset="-122"/>
                  </a:rPr>
                  <a:t>的候选路径</a:t>
                </a:r>
              </a:p>
            </p:txBody>
          </p:sp>
        </mc:Choice>
        <mc:Fallback xmlns="">
          <p:sp>
            <p:nvSpPr>
              <p:cNvPr id="5" name="文本框 4">
                <a:extLst>
                  <a:ext uri="{FF2B5EF4-FFF2-40B4-BE49-F238E27FC236}">
                    <a16:creationId xmlns:a16="http://schemas.microsoft.com/office/drawing/2014/main" id="{DEB9BF8A-855C-99F7-43EA-5F8589A13F17}"/>
                  </a:ext>
                </a:extLst>
              </p:cNvPr>
              <p:cNvSpPr txBox="1">
                <a:spLocks noRot="1" noChangeAspect="1" noMove="1" noResize="1" noEditPoints="1" noAdjustHandles="1" noChangeArrowheads="1" noChangeShapeType="1" noTextEdit="1"/>
              </p:cNvSpPr>
              <p:nvPr/>
            </p:nvSpPr>
            <p:spPr>
              <a:xfrm>
                <a:off x="1847528" y="5589240"/>
                <a:ext cx="3672408" cy="358368"/>
              </a:xfrm>
              <a:prstGeom prst="rect">
                <a:avLst/>
              </a:prstGeom>
              <a:blipFill>
                <a:blip r:embed="rId7"/>
                <a:stretch>
                  <a:fillRect l="-829" t="-5085" b="-15254"/>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F13C1D2D-30A4-8CC5-0C57-EAE30CBBBFAD}"/>
              </a:ext>
            </a:extLst>
          </p:cNvPr>
          <p:cNvSpPr/>
          <p:nvPr/>
        </p:nvSpPr>
        <p:spPr>
          <a:xfrm>
            <a:off x="2063552" y="5012796"/>
            <a:ext cx="28803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42D22E95-DA7B-A457-D575-F7A7B25C3C99}"/>
              </a:ext>
            </a:extLst>
          </p:cNvPr>
          <p:cNvSpPr/>
          <p:nvPr/>
        </p:nvSpPr>
        <p:spPr>
          <a:xfrm>
            <a:off x="3359696" y="5012796"/>
            <a:ext cx="28803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378B6AED-0342-DFF4-CBE5-F1B9F7A83C9C}"/>
              </a:ext>
            </a:extLst>
          </p:cNvPr>
          <p:cNvSpPr/>
          <p:nvPr/>
        </p:nvSpPr>
        <p:spPr>
          <a:xfrm>
            <a:off x="4511824" y="5012796"/>
            <a:ext cx="28803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47701DF6-E7A1-8656-7C14-2C4944EAEDF2}"/>
              </a:ext>
            </a:extLst>
          </p:cNvPr>
          <p:cNvSpPr/>
          <p:nvPr/>
        </p:nvSpPr>
        <p:spPr>
          <a:xfrm>
            <a:off x="5951984" y="5012796"/>
            <a:ext cx="28803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FB32D54-37B0-46C6-0EE8-9802563A2698}"/>
              </a:ext>
            </a:extLst>
          </p:cNvPr>
          <p:cNvSpPr/>
          <p:nvPr/>
        </p:nvSpPr>
        <p:spPr>
          <a:xfrm>
            <a:off x="7248128" y="5012796"/>
            <a:ext cx="28803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DE4B0A86-3727-F970-8960-F84E906C1B6B}"/>
              </a:ext>
            </a:extLst>
          </p:cNvPr>
          <p:cNvSpPr/>
          <p:nvPr/>
        </p:nvSpPr>
        <p:spPr>
          <a:xfrm>
            <a:off x="1127448" y="5012796"/>
            <a:ext cx="28803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79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25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250"/>
                                        <p:tgtEl>
                                          <p:spTgt spid="26"/>
                                        </p:tgtEl>
                                      </p:cBhvr>
                                    </p:animEffect>
                                  </p:childTnLst>
                                </p:cTn>
                              </p:par>
                              <p:par>
                                <p:cTn id="11" presetID="22" presetClass="exit" presetSubtype="4" fill="hold" nodeType="withEffect">
                                  <p:stCondLst>
                                    <p:cond delay="0"/>
                                  </p:stCondLst>
                                  <p:childTnLst>
                                    <p:animEffect transition="out" filter="wipe(down)">
                                      <p:cBhvr>
                                        <p:cTn id="12" dur="250"/>
                                        <p:tgtEl>
                                          <p:spTgt spid="3"/>
                                        </p:tgtEl>
                                      </p:cBhvr>
                                    </p:animEffect>
                                    <p:set>
                                      <p:cBhvr>
                                        <p:cTn id="13" dur="1" fill="hold">
                                          <p:stCondLst>
                                            <p:cond delay="249"/>
                                          </p:stCondLst>
                                        </p:cTn>
                                        <p:tgtEl>
                                          <p:spTgt spid="3"/>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250"/>
                                        <p:tgtEl>
                                          <p:spTgt spid="5"/>
                                        </p:tgtEl>
                                      </p:cBhvr>
                                    </p:animEffect>
                                    <p:set>
                                      <p:cBhvr>
                                        <p:cTn id="16" dur="1" fill="hold">
                                          <p:stCondLst>
                                            <p:cond delay="249"/>
                                          </p:stCondLst>
                                        </p:cTn>
                                        <p:tgtEl>
                                          <p:spTgt spid="5"/>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250"/>
                                        <p:tgtEl>
                                          <p:spTgt spid="22"/>
                                        </p:tgtEl>
                                      </p:cBhvr>
                                    </p:animEffect>
                                    <p:set>
                                      <p:cBhvr>
                                        <p:cTn id="19" dur="1" fill="hold">
                                          <p:stCondLst>
                                            <p:cond delay="249"/>
                                          </p:stCondLst>
                                        </p:cTn>
                                        <p:tgtEl>
                                          <p:spTgt spid="22"/>
                                        </p:tgtEl>
                                        <p:attrNameLst>
                                          <p:attrName>style.visibility</p:attrName>
                                        </p:attrNameLst>
                                      </p:cBhvr>
                                      <p:to>
                                        <p:strVal val="hidden"/>
                                      </p:to>
                                    </p:se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xit" presetSubtype="4" fill="hold" grpId="0" nodeType="withEffect">
                                  <p:stCondLst>
                                    <p:cond delay="0"/>
                                  </p:stCondLst>
                                  <p:childTnLst>
                                    <p:animEffect transition="out" filter="wipe(down)">
                                      <p:cBhvr>
                                        <p:cTn id="24" dur="250"/>
                                        <p:tgtEl>
                                          <p:spTgt spid="8"/>
                                        </p:tgtEl>
                                      </p:cBhvr>
                                    </p:animEffect>
                                    <p:set>
                                      <p:cBhvr>
                                        <p:cTn id="25" dur="1" fill="hold">
                                          <p:stCondLst>
                                            <p:cond delay="24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4" grpId="0"/>
      <p:bldP spid="8" grpId="0"/>
      <p:bldP spid="5" grpId="0"/>
      <p:bldP spid="10" grpId="0" animBg="1"/>
      <p:bldP spid="11" grpId="0" animBg="1"/>
      <p:bldP spid="12" grpId="0" animBg="1"/>
      <p:bldP spid="13"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12</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en-US" altLang="zh-CN" sz="3000" b="1" dirty="0">
                <a:solidFill>
                  <a:srgbClr val="20517C"/>
                </a:solidFill>
                <a:latin typeface="Times New Roman" panose="02020603050405020304" pitchFamily="18" charset="0"/>
                <a:ea typeface="微软雅黑" panose="020B0503020204020204" pitchFamily="34" charset="-122"/>
                <a:cs typeface="Times New Roman" panose="02020603050405020304" pitchFamily="18" charset="0"/>
              </a:rPr>
              <a:t>GRU</a:t>
            </a:r>
            <a:r>
              <a:rPr lang="zh-CN" altLang="en-US" sz="3000" b="1" dirty="0">
                <a:solidFill>
                  <a:srgbClr val="20517C"/>
                </a:solidFill>
                <a:latin typeface="微软雅黑" panose="020B0503020204020204" pitchFamily="34" charset="-122"/>
                <a:ea typeface="微软雅黑" panose="020B0503020204020204" pitchFamily="34" charset="-122"/>
              </a:rPr>
              <a:t>网络流量状态预测算法</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7126BE15-22C9-6B64-81E3-ACBF4E87687A}"/>
              </a:ext>
            </a:extLst>
          </p:cNvPr>
          <p:cNvPicPr>
            <a:picLocks noChangeAspect="1"/>
          </p:cNvPicPr>
          <p:nvPr/>
        </p:nvPicPr>
        <p:blipFill>
          <a:blip r:embed="rId3"/>
          <a:stretch>
            <a:fillRect/>
          </a:stretch>
        </p:blipFill>
        <p:spPr>
          <a:xfrm>
            <a:off x="515314" y="2699277"/>
            <a:ext cx="3924502" cy="1809843"/>
          </a:xfrm>
          <a:prstGeom prst="rect">
            <a:avLst/>
          </a:prstGeom>
        </p:spPr>
      </p:pic>
      <p:sp>
        <p:nvSpPr>
          <p:cNvPr id="9" name="矩形 8">
            <a:extLst>
              <a:ext uri="{FF2B5EF4-FFF2-40B4-BE49-F238E27FC236}">
                <a16:creationId xmlns:a16="http://schemas.microsoft.com/office/drawing/2014/main" id="{6AAFF1A4-8A43-E131-E369-24BB7E4DF902}"/>
              </a:ext>
            </a:extLst>
          </p:cNvPr>
          <p:cNvSpPr/>
          <p:nvPr/>
        </p:nvSpPr>
        <p:spPr>
          <a:xfrm>
            <a:off x="2024940" y="3635381"/>
            <a:ext cx="1010654" cy="793549"/>
          </a:xfrm>
          <a:prstGeom prst="rect">
            <a:avLst/>
          </a:prstGeom>
          <a:noFill/>
          <a:ln w="190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3E917153-B12F-2535-B205-19C07CC9B1ED}"/>
              </a:ext>
            </a:extLst>
          </p:cNvPr>
          <p:cNvPicPr>
            <a:picLocks noChangeAspect="1"/>
          </p:cNvPicPr>
          <p:nvPr/>
        </p:nvPicPr>
        <p:blipFill>
          <a:blip r:embed="rId4"/>
          <a:stretch>
            <a:fillRect/>
          </a:stretch>
        </p:blipFill>
        <p:spPr>
          <a:xfrm>
            <a:off x="5212052" y="1988840"/>
            <a:ext cx="6608869" cy="3240360"/>
          </a:xfrm>
          <a:prstGeom prst="rect">
            <a:avLst/>
          </a:prstGeom>
        </p:spPr>
      </p:pic>
      <p:sp>
        <p:nvSpPr>
          <p:cNvPr id="12" name="文本框 11">
            <a:extLst>
              <a:ext uri="{FF2B5EF4-FFF2-40B4-BE49-F238E27FC236}">
                <a16:creationId xmlns:a16="http://schemas.microsoft.com/office/drawing/2014/main" id="{6E56C93C-C76E-649F-47B2-99749323D0C1}"/>
              </a:ext>
            </a:extLst>
          </p:cNvPr>
          <p:cNvSpPr txBox="1"/>
          <p:nvPr/>
        </p:nvSpPr>
        <p:spPr>
          <a:xfrm>
            <a:off x="911424" y="5517232"/>
            <a:ext cx="12097344" cy="369332"/>
          </a:xfrm>
          <a:prstGeom prst="rect">
            <a:avLst/>
          </a:prstGeom>
          <a:noFill/>
        </p:spPr>
        <p:txBody>
          <a:bodyPr wrap="square">
            <a:spAutoFit/>
          </a:bodyPr>
          <a:lstStyle/>
          <a:p>
            <a:r>
              <a:rPr lang="zh-CN" altLang="en-US" dirty="0">
                <a:solidFill>
                  <a:srgbClr val="060F18"/>
                </a:solidFill>
                <a:latin typeface="Times New Roman" panose="02020603050405020304" pitchFamily="18" charset="0"/>
                <a:ea typeface="微软雅黑" panose="020B0503020204020204" pitchFamily="34" charset="-122"/>
              </a:rPr>
              <a:t>预测网络流量状态的未来变化趋势，用于提升深度强化学习算法的感知能力</a:t>
            </a:r>
          </a:p>
        </p:txBody>
      </p:sp>
      <p:cxnSp>
        <p:nvCxnSpPr>
          <p:cNvPr id="4" name="直接箭头连接符 3">
            <a:extLst>
              <a:ext uri="{FF2B5EF4-FFF2-40B4-BE49-F238E27FC236}">
                <a16:creationId xmlns:a16="http://schemas.microsoft.com/office/drawing/2014/main" id="{A9CAB779-4804-5BE1-E496-4B183B0A3A75}"/>
              </a:ext>
            </a:extLst>
          </p:cNvPr>
          <p:cNvCxnSpPr>
            <a:cxnSpLocks/>
          </p:cNvCxnSpPr>
          <p:nvPr/>
        </p:nvCxnSpPr>
        <p:spPr>
          <a:xfrm>
            <a:off x="3143672" y="4221088"/>
            <a:ext cx="194421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06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13</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en-US" altLang="zh-CN" sz="3200" b="1" dirty="0">
                <a:solidFill>
                  <a:srgbClr val="194076"/>
                </a:solidFill>
                <a:latin typeface="Times New Roman" panose="02020603050405020304" pitchFamily="18" charset="0"/>
                <a:cs typeface="Times New Roman" panose="02020603050405020304" pitchFamily="18" charset="0"/>
                <a:sym typeface="+mn-lt"/>
              </a:rPr>
              <a:t>DRL-TP</a:t>
            </a:r>
            <a:r>
              <a:rPr lang="zh-CN" altLang="en-US" sz="3200" b="1" dirty="0">
                <a:solidFill>
                  <a:srgbClr val="194076"/>
                </a:solidFill>
                <a:latin typeface="Times New Roman" panose="02020603050405020304" pitchFamily="18" charset="0"/>
                <a:cs typeface="Times New Roman" panose="02020603050405020304" pitchFamily="18" charset="0"/>
                <a:sym typeface="+mn-lt"/>
              </a:rPr>
              <a:t>智能路由算法</a:t>
            </a:r>
            <a:endParaRPr lang="zh-CN" altLang="en-US" sz="3200" b="1" dirty="0">
              <a:solidFill>
                <a:srgbClr val="194076"/>
              </a:solidFill>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BC6B18E1-5ECB-2785-4439-B5A3270B1187}"/>
              </a:ext>
            </a:extLst>
          </p:cNvPr>
          <p:cNvPicPr>
            <a:picLocks noChangeAspect="1"/>
          </p:cNvPicPr>
          <p:nvPr/>
        </p:nvPicPr>
        <p:blipFill>
          <a:blip r:embed="rId3"/>
          <a:stretch>
            <a:fillRect/>
          </a:stretch>
        </p:blipFill>
        <p:spPr>
          <a:xfrm>
            <a:off x="767408" y="2276872"/>
            <a:ext cx="3924502" cy="1809843"/>
          </a:xfrm>
          <a:prstGeom prst="rect">
            <a:avLst/>
          </a:prstGeom>
        </p:spPr>
      </p:pic>
      <p:sp>
        <p:nvSpPr>
          <p:cNvPr id="4" name="矩形 3">
            <a:extLst>
              <a:ext uri="{FF2B5EF4-FFF2-40B4-BE49-F238E27FC236}">
                <a16:creationId xmlns:a16="http://schemas.microsoft.com/office/drawing/2014/main" id="{F291795B-7862-7DD7-2B00-1FE843A4BBD9}"/>
              </a:ext>
            </a:extLst>
          </p:cNvPr>
          <p:cNvSpPr/>
          <p:nvPr/>
        </p:nvSpPr>
        <p:spPr>
          <a:xfrm>
            <a:off x="623392" y="2276872"/>
            <a:ext cx="4224103" cy="1846708"/>
          </a:xfrm>
          <a:prstGeom prst="rect">
            <a:avLst/>
          </a:prstGeom>
          <a:noFill/>
          <a:ln w="31750" cap="rnd">
            <a:solidFill>
              <a:srgbClr val="C0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4243B3E-6035-B76D-1D7B-477648CD35CF}"/>
              </a:ext>
            </a:extLst>
          </p:cNvPr>
          <p:cNvPicPr>
            <a:picLocks noChangeAspect="1"/>
          </p:cNvPicPr>
          <p:nvPr/>
        </p:nvPicPr>
        <p:blipFill>
          <a:blip r:embed="rId4"/>
          <a:stretch>
            <a:fillRect/>
          </a:stretch>
        </p:blipFill>
        <p:spPr>
          <a:xfrm>
            <a:off x="5303912" y="1700808"/>
            <a:ext cx="6642441" cy="3003704"/>
          </a:xfrm>
          <a:prstGeom prst="rect">
            <a:avLst/>
          </a:prstGeom>
        </p:spPr>
      </p:pic>
      <p:sp>
        <p:nvSpPr>
          <p:cNvPr id="22" name="文本框 21">
            <a:extLst>
              <a:ext uri="{FF2B5EF4-FFF2-40B4-BE49-F238E27FC236}">
                <a16:creationId xmlns:a16="http://schemas.microsoft.com/office/drawing/2014/main" id="{F261C187-33D8-33E5-29B4-258E37EA94DD}"/>
              </a:ext>
            </a:extLst>
          </p:cNvPr>
          <p:cNvSpPr txBox="1"/>
          <p:nvPr/>
        </p:nvSpPr>
        <p:spPr>
          <a:xfrm>
            <a:off x="695400" y="5373216"/>
            <a:ext cx="12097344" cy="369332"/>
          </a:xfrm>
          <a:prstGeom prst="rect">
            <a:avLst/>
          </a:prstGeom>
          <a:noFill/>
        </p:spPr>
        <p:txBody>
          <a:bodyPr wrap="square">
            <a:spAutoFit/>
          </a:bodyPr>
          <a:lstStyle/>
          <a:p>
            <a:r>
              <a:rPr lang="zh-CN" altLang="en-US" dirty="0">
                <a:solidFill>
                  <a:srgbClr val="060F18"/>
                </a:solidFill>
                <a:latin typeface="Times New Roman" panose="02020603050405020304" pitchFamily="18" charset="0"/>
                <a:ea typeface="微软雅黑" panose="020B0503020204020204" pitchFamily="34" charset="-122"/>
              </a:rPr>
              <a:t>根据当前网络状态，自适应生成所有源</a:t>
            </a:r>
            <a:r>
              <a:rPr lang="en-US" altLang="zh-CN" dirty="0">
                <a:solidFill>
                  <a:srgbClr val="060F18"/>
                </a:solidFill>
                <a:latin typeface="Times New Roman" panose="02020603050405020304" pitchFamily="18" charset="0"/>
                <a:ea typeface="微软雅黑" panose="020B0503020204020204" pitchFamily="34" charset="-122"/>
              </a:rPr>
              <a:t>-</a:t>
            </a:r>
            <a:r>
              <a:rPr lang="zh-CN" altLang="en-US" dirty="0">
                <a:solidFill>
                  <a:srgbClr val="060F18"/>
                </a:solidFill>
                <a:latin typeface="Times New Roman" panose="02020603050405020304" pitchFamily="18" charset="0"/>
                <a:ea typeface="微软雅黑" panose="020B0503020204020204" pitchFamily="34" charset="-122"/>
              </a:rPr>
              <a:t>目的交换机节点的最优路由转发路径</a:t>
            </a:r>
          </a:p>
        </p:txBody>
      </p:sp>
      <p:sp>
        <p:nvSpPr>
          <p:cNvPr id="5" name="矩形: 圆角 4">
            <a:extLst>
              <a:ext uri="{FF2B5EF4-FFF2-40B4-BE49-F238E27FC236}">
                <a16:creationId xmlns:a16="http://schemas.microsoft.com/office/drawing/2014/main" id="{83F15793-AA09-6B44-74A8-A747D8148FC9}"/>
              </a:ext>
            </a:extLst>
          </p:cNvPr>
          <p:cNvSpPr/>
          <p:nvPr/>
        </p:nvSpPr>
        <p:spPr>
          <a:xfrm>
            <a:off x="5303912" y="3645024"/>
            <a:ext cx="4752528" cy="1224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91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14</a:t>
            </a:fld>
            <a:endParaRPr lang="zh-CN" altLang="en-US" dirty="0"/>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实验环境</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文本框 21">
            <a:extLst>
              <a:ext uri="{FF2B5EF4-FFF2-40B4-BE49-F238E27FC236}">
                <a16:creationId xmlns:a16="http://schemas.microsoft.com/office/drawing/2014/main" id="{F261C187-33D8-33E5-29B4-258E37EA94DD}"/>
              </a:ext>
            </a:extLst>
          </p:cNvPr>
          <p:cNvSpPr txBox="1"/>
          <p:nvPr/>
        </p:nvSpPr>
        <p:spPr>
          <a:xfrm>
            <a:off x="2495600" y="3162454"/>
            <a:ext cx="2376264" cy="338554"/>
          </a:xfrm>
          <a:prstGeom prst="rect">
            <a:avLst/>
          </a:prstGeom>
          <a:noFill/>
        </p:spPr>
        <p:txBody>
          <a:bodyPr wrap="square">
            <a:spAutoFit/>
          </a:bodyPr>
          <a:lstStyle/>
          <a:p>
            <a:r>
              <a:rPr lang="en-US" altLang="zh-CN" sz="1600" dirty="0">
                <a:solidFill>
                  <a:srgbClr val="060F18"/>
                </a:solidFill>
                <a:latin typeface="Times New Roman" panose="02020603050405020304" pitchFamily="18" charset="0"/>
                <a:ea typeface="微软雅黑" panose="020B0503020204020204" pitchFamily="34" charset="-122"/>
              </a:rPr>
              <a:t>SDN</a:t>
            </a:r>
            <a:r>
              <a:rPr lang="zh-CN" altLang="en-US" sz="1600" dirty="0">
                <a:solidFill>
                  <a:srgbClr val="060F18"/>
                </a:solidFill>
                <a:latin typeface="Times New Roman" panose="02020603050405020304" pitchFamily="18" charset="0"/>
                <a:ea typeface="微软雅黑" panose="020B0503020204020204" pitchFamily="34" charset="-122"/>
              </a:rPr>
              <a:t>网络环境参数</a:t>
            </a:r>
          </a:p>
        </p:txBody>
      </p:sp>
      <p:graphicFrame>
        <p:nvGraphicFramePr>
          <p:cNvPr id="9" name="表格 9">
            <a:extLst>
              <a:ext uri="{FF2B5EF4-FFF2-40B4-BE49-F238E27FC236}">
                <a16:creationId xmlns:a16="http://schemas.microsoft.com/office/drawing/2014/main" id="{DC44B047-22DC-BC6D-20E3-B766D65CE375}"/>
              </a:ext>
            </a:extLst>
          </p:cNvPr>
          <p:cNvGraphicFramePr>
            <a:graphicFrameLocks noGrp="1"/>
          </p:cNvGraphicFramePr>
          <p:nvPr>
            <p:extLst>
              <p:ext uri="{D42A27DB-BD31-4B8C-83A1-F6EECF244321}">
                <p14:modId xmlns:p14="http://schemas.microsoft.com/office/powerpoint/2010/main" val="2372156967"/>
              </p:ext>
            </p:extLst>
          </p:nvPr>
        </p:nvGraphicFramePr>
        <p:xfrm>
          <a:off x="191344" y="3573016"/>
          <a:ext cx="6192688" cy="1417320"/>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495849742"/>
                    </a:ext>
                  </a:extLst>
                </a:gridCol>
                <a:gridCol w="3096344">
                  <a:extLst>
                    <a:ext uri="{9D8B030D-6E8A-4147-A177-3AD203B41FA5}">
                      <a16:colId xmlns:a16="http://schemas.microsoft.com/office/drawing/2014/main" val="565167120"/>
                    </a:ext>
                  </a:extLst>
                </a:gridCol>
              </a:tblGrid>
              <a:tr h="0">
                <a:tc>
                  <a:txBody>
                    <a:bodyPr/>
                    <a:lstStyle/>
                    <a:p>
                      <a:pPr algn="ctr"/>
                      <a:r>
                        <a:rPr lang="en-US" sz="2000" kern="100" baseline="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Ubuntu16.04</a:t>
                      </a:r>
                      <a:r>
                        <a:rPr lang="zh-CN" sz="2000" kern="100" baseline="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（一台）</a:t>
                      </a:r>
                    </a:p>
                  </a:txBody>
                  <a:tcPr marL="68580" marR="68580" marT="0" marB="0">
                    <a:lnL w="12700" cmpd="sng">
                      <a:noFill/>
                    </a:lnL>
                    <a:lnR w="12700" cap="flat" cmpd="sng" algn="ctr">
                      <a:solidFill>
                        <a:srgbClr val="060F18"/>
                      </a:solidFill>
                      <a:prstDash val="solid"/>
                      <a:round/>
                      <a:headEnd type="none" w="med" len="med"/>
                      <a:tailEnd type="none" w="med" len="med"/>
                    </a:lnR>
                    <a:lnT w="28575"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内存：</a:t>
                      </a: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2G </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处理器：</a:t>
                      </a: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核</a:t>
                      </a:r>
                    </a:p>
                  </a:txBody>
                  <a:tcPr marL="68580" marR="68580" marT="0" marB="0">
                    <a:lnL w="12700" cap="flat" cmpd="sng" algn="ctr">
                      <a:solidFill>
                        <a:srgbClr val="060F18"/>
                      </a:solidFill>
                      <a:prstDash val="solid"/>
                      <a:round/>
                      <a:headEnd type="none" w="med" len="med"/>
                      <a:tailEnd type="none" w="med" len="med"/>
                    </a:lnL>
                    <a:lnR w="12700" cmpd="sng">
                      <a:noFill/>
                    </a:lnR>
                    <a:lnT w="28575"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029469"/>
                  </a:ext>
                </a:extLst>
              </a:tr>
              <a:tr h="370840">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Mininet 2.3.0</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mpd="sng">
                      <a:noFill/>
                    </a:lnL>
                    <a:lnR w="12700" cap="flat" cmpd="sng" algn="ctr">
                      <a:solidFill>
                        <a:srgbClr val="060F18"/>
                      </a:solidFill>
                      <a:prstDash val="solid"/>
                      <a:round/>
                      <a:headEnd type="none" w="med" len="med"/>
                      <a:tailEnd type="none" w="med" len="med"/>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构建网络拓扑</a:t>
                      </a:r>
                    </a:p>
                  </a:txBody>
                  <a:tcPr marL="68580" marR="68580" marT="0" marB="0">
                    <a:lnL w="12700" cap="flat" cmpd="sng" algn="ctr">
                      <a:solidFill>
                        <a:srgbClr val="060F18"/>
                      </a:solidFill>
                      <a:prstDash val="solid"/>
                      <a:round/>
                      <a:headEnd type="none" w="med" len="med"/>
                      <a:tailEnd type="none" w="med" len="med"/>
                    </a:lnL>
                    <a:lnR w="12700" cmpd="sng">
                      <a:noFill/>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2252767"/>
                  </a:ext>
                </a:extLst>
              </a:tr>
              <a:tr h="370840">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Ryu4.34</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mpd="sng">
                      <a:noFill/>
                    </a:lnL>
                    <a:lnR w="12700" cap="flat" cmpd="sng" algn="ctr">
                      <a:solidFill>
                        <a:srgbClr val="060F18"/>
                      </a:solidFill>
                      <a:prstDash val="solid"/>
                      <a:round/>
                      <a:headEnd type="none" w="med" len="med"/>
                      <a:tailEnd type="none" w="med" len="med"/>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SDN</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控制器</a:t>
                      </a:r>
                    </a:p>
                  </a:txBody>
                  <a:tcPr marL="68580" marR="68580" marT="0" marB="0">
                    <a:lnL w="12700" cap="flat" cmpd="sng" algn="ctr">
                      <a:solidFill>
                        <a:srgbClr val="060F18"/>
                      </a:solidFill>
                      <a:prstDash val="solid"/>
                      <a:round/>
                      <a:headEnd type="none" w="med" len="med"/>
                      <a:tailEnd type="none" w="med" len="med"/>
                    </a:lnL>
                    <a:lnR w="12700" cmpd="sng">
                      <a:noFill/>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5924075"/>
                  </a:ext>
                </a:extLst>
              </a:tr>
              <a:tr h="370840">
                <a:tc>
                  <a:txBody>
                    <a:bodyPr/>
                    <a:lstStyle/>
                    <a:p>
                      <a:pPr algn="ctr"/>
                      <a:r>
                        <a:rPr lang="zh-CN" alt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链路带宽</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mpd="sng">
                      <a:noFill/>
                    </a:lnL>
                    <a:lnR w="12700" cap="flat" cmpd="sng" algn="ctr">
                      <a:solidFill>
                        <a:srgbClr val="060F18"/>
                      </a:solidFill>
                      <a:prstDash val="solid"/>
                      <a:round/>
                      <a:headEnd type="none" w="med" len="med"/>
                      <a:tailEnd type="none" w="med" len="med"/>
                    </a:lnR>
                    <a:lnT w="12700" cap="flat" cmpd="sng" algn="ctr">
                      <a:solidFill>
                        <a:srgbClr val="060F18"/>
                      </a:solidFill>
                      <a:prstDash val="solid"/>
                      <a:round/>
                      <a:headEnd type="none" w="med" len="med"/>
                      <a:tailEnd type="none" w="med" len="med"/>
                    </a:lnT>
                    <a:lnB w="28575"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[15Mbit-100Mbit] </a:t>
                      </a:r>
                      <a:r>
                        <a:rPr lang="zh-CN" alt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随机设定</a:t>
                      </a:r>
                    </a:p>
                  </a:txBody>
                  <a:tcPr marL="68580" marR="68580" marT="0" marB="0">
                    <a:lnL w="12700" cap="flat" cmpd="sng" algn="ctr">
                      <a:solidFill>
                        <a:srgbClr val="060F18"/>
                      </a:solidFill>
                      <a:prstDash val="solid"/>
                      <a:round/>
                      <a:headEnd type="none" w="med" len="med"/>
                      <a:tailEnd type="none" w="med" len="med"/>
                    </a:lnL>
                    <a:lnR w="12700" cmpd="sng">
                      <a:noFill/>
                    </a:lnR>
                    <a:lnT w="12700" cap="flat" cmpd="sng" algn="ctr">
                      <a:solidFill>
                        <a:srgbClr val="060F18"/>
                      </a:solidFill>
                      <a:prstDash val="solid"/>
                      <a:round/>
                      <a:headEnd type="none" w="med" len="med"/>
                      <a:tailEnd type="none" w="med" len="med"/>
                    </a:lnT>
                    <a:lnB w="28575"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6944042"/>
                  </a:ext>
                </a:extLst>
              </a:tr>
            </a:tbl>
          </a:graphicData>
        </a:graphic>
      </p:graphicFrame>
      <p:graphicFrame>
        <p:nvGraphicFramePr>
          <p:cNvPr id="17" name="对象 16">
            <a:extLst>
              <a:ext uri="{FF2B5EF4-FFF2-40B4-BE49-F238E27FC236}">
                <a16:creationId xmlns:a16="http://schemas.microsoft.com/office/drawing/2014/main" id="{01305136-DF25-15EA-5319-C1FB3073AA3E}"/>
              </a:ext>
            </a:extLst>
          </p:cNvPr>
          <p:cNvGraphicFramePr>
            <a:graphicFrameLocks noChangeAspect="1"/>
          </p:cNvGraphicFramePr>
          <p:nvPr>
            <p:extLst>
              <p:ext uri="{D42A27DB-BD31-4B8C-83A1-F6EECF244321}">
                <p14:modId xmlns:p14="http://schemas.microsoft.com/office/powerpoint/2010/main" val="1226233694"/>
              </p:ext>
            </p:extLst>
          </p:nvPr>
        </p:nvGraphicFramePr>
        <p:xfrm>
          <a:off x="6672064" y="1484784"/>
          <a:ext cx="5427728" cy="4176464"/>
        </p:xfrm>
        <a:graphic>
          <a:graphicData uri="http://schemas.openxmlformats.org/presentationml/2006/ole">
            <mc:AlternateContent xmlns:mc="http://schemas.openxmlformats.org/markup-compatibility/2006">
              <mc:Choice xmlns:v="urn:schemas-microsoft-com:vml" Requires="v">
                <p:oleObj name="Visio" r:id="rId3" imgW="6858000" imgH="4736778" progId="Visio.Drawing.15">
                  <p:embed/>
                </p:oleObj>
              </mc:Choice>
              <mc:Fallback>
                <p:oleObj name="Visio" r:id="rId3" imgW="6858000" imgH="473677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11874" t="10350" r="14975" b="7077"/>
                      <a:stretch>
                        <a:fillRect/>
                      </a:stretch>
                    </p:blipFill>
                    <p:spPr bwMode="auto">
                      <a:xfrm>
                        <a:off x="6672064" y="1484784"/>
                        <a:ext cx="5427728" cy="4176464"/>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C63F6E18-AB19-1025-978E-D7E7002DB116}"/>
              </a:ext>
            </a:extLst>
          </p:cNvPr>
          <p:cNvSpPr txBox="1"/>
          <p:nvPr/>
        </p:nvSpPr>
        <p:spPr>
          <a:xfrm>
            <a:off x="7376720" y="5733256"/>
            <a:ext cx="4479920" cy="338554"/>
          </a:xfrm>
          <a:prstGeom prst="rect">
            <a:avLst/>
          </a:prstGeom>
          <a:noFill/>
        </p:spPr>
        <p:txBody>
          <a:bodyPr wrap="square">
            <a:spAutoFit/>
          </a:bodyPr>
          <a:lstStyle/>
          <a:p>
            <a:r>
              <a:rPr lang="zh-CN" altLang="zh-CN" sz="1600" dirty="0">
                <a:solidFill>
                  <a:srgbClr val="060F18"/>
                </a:solidFill>
                <a:latin typeface="Times New Roman" panose="02020603050405020304" pitchFamily="18" charset="0"/>
                <a:ea typeface="微软雅黑" panose="020B0503020204020204" pitchFamily="34" charset="-122"/>
              </a:rPr>
              <a:t>修改后</a:t>
            </a:r>
            <a:r>
              <a:rPr lang="en-US" altLang="zh-CN" sz="1600" dirty="0">
                <a:solidFill>
                  <a:srgbClr val="060F18"/>
                </a:solidFill>
                <a:latin typeface="Times New Roman" panose="02020603050405020304" pitchFamily="18" charset="0"/>
                <a:ea typeface="微软雅黑" panose="020B0503020204020204" pitchFamily="34" charset="-122"/>
              </a:rPr>
              <a:t>14</a:t>
            </a:r>
            <a:r>
              <a:rPr lang="zh-CN" altLang="zh-CN" sz="1600" dirty="0">
                <a:solidFill>
                  <a:srgbClr val="060F18"/>
                </a:solidFill>
                <a:latin typeface="Times New Roman" panose="02020603050405020304" pitchFamily="18" charset="0"/>
                <a:ea typeface="微软雅黑" panose="020B0503020204020204" pitchFamily="34" charset="-122"/>
              </a:rPr>
              <a:t>个节点的纽约市中心网络拓扑图</a:t>
            </a:r>
            <a:endParaRPr lang="zh-CN" altLang="en-US" sz="1600" dirty="0">
              <a:solidFill>
                <a:srgbClr val="060F18"/>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1280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15</a:t>
            </a:fld>
            <a:endParaRPr lang="zh-CN" altLang="en-US" dirty="0"/>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预测算法性能分析</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C63F6E18-AB19-1025-978E-D7E7002DB116}"/>
              </a:ext>
            </a:extLst>
          </p:cNvPr>
          <p:cNvSpPr txBox="1"/>
          <p:nvPr/>
        </p:nvSpPr>
        <p:spPr>
          <a:xfrm>
            <a:off x="4583832" y="5589240"/>
            <a:ext cx="6136104" cy="338554"/>
          </a:xfrm>
          <a:prstGeom prst="rect">
            <a:avLst/>
          </a:prstGeom>
          <a:noFill/>
        </p:spPr>
        <p:txBody>
          <a:bodyPr wrap="square">
            <a:spAutoFit/>
          </a:bodyPr>
          <a:lstStyle/>
          <a:p>
            <a:r>
              <a:rPr lang="zh-CN" altLang="en-US" sz="1600" dirty="0">
                <a:solidFill>
                  <a:srgbClr val="060F18"/>
                </a:solidFill>
                <a:latin typeface="Times New Roman" panose="02020603050405020304" pitchFamily="18" charset="0"/>
                <a:ea typeface="微软雅黑" panose="020B0503020204020204" pitchFamily="34" charset="-122"/>
              </a:rPr>
              <a:t>使用</a:t>
            </a:r>
            <a:r>
              <a:rPr lang="en-US" altLang="zh-CN" sz="1600" dirty="0">
                <a:solidFill>
                  <a:srgbClr val="060F18"/>
                </a:solidFill>
                <a:latin typeface="Times New Roman" panose="02020603050405020304" pitchFamily="18" charset="0"/>
                <a:ea typeface="微软雅黑" panose="020B0503020204020204" pitchFamily="34" charset="-122"/>
              </a:rPr>
              <a:t>GRU</a:t>
            </a:r>
            <a:r>
              <a:rPr lang="zh-CN" altLang="en-US" sz="1600" dirty="0">
                <a:solidFill>
                  <a:srgbClr val="060F18"/>
                </a:solidFill>
                <a:latin typeface="Times New Roman" panose="02020603050405020304" pitchFamily="18" charset="0"/>
                <a:ea typeface="微软雅黑" panose="020B0503020204020204" pitchFamily="34" charset="-122"/>
              </a:rPr>
              <a:t>与不使用</a:t>
            </a:r>
            <a:r>
              <a:rPr lang="en-US" altLang="zh-CN" sz="1600" dirty="0">
                <a:solidFill>
                  <a:srgbClr val="060F18"/>
                </a:solidFill>
                <a:latin typeface="Times New Roman" panose="02020603050405020304" pitchFamily="18" charset="0"/>
                <a:ea typeface="微软雅黑" panose="020B0503020204020204" pitchFamily="34" charset="-122"/>
              </a:rPr>
              <a:t>GRU</a:t>
            </a:r>
            <a:r>
              <a:rPr lang="zh-CN" altLang="en-US" sz="1600" dirty="0">
                <a:solidFill>
                  <a:srgbClr val="060F18"/>
                </a:solidFill>
                <a:latin typeface="Times New Roman" panose="02020603050405020304" pitchFamily="18" charset="0"/>
                <a:ea typeface="微软雅黑" panose="020B0503020204020204" pitchFamily="34" charset="-122"/>
              </a:rPr>
              <a:t>的对比</a:t>
            </a:r>
          </a:p>
        </p:txBody>
      </p:sp>
      <p:graphicFrame>
        <p:nvGraphicFramePr>
          <p:cNvPr id="4" name="对象 3">
            <a:extLst>
              <a:ext uri="{FF2B5EF4-FFF2-40B4-BE49-F238E27FC236}">
                <a16:creationId xmlns:a16="http://schemas.microsoft.com/office/drawing/2014/main" id="{8E672613-E7D1-9DBC-4FDA-C8377C891604}"/>
              </a:ext>
            </a:extLst>
          </p:cNvPr>
          <p:cNvGraphicFramePr>
            <a:graphicFrameLocks/>
          </p:cNvGraphicFramePr>
          <p:nvPr>
            <p:extLst>
              <p:ext uri="{D42A27DB-BD31-4B8C-83A1-F6EECF244321}">
                <p14:modId xmlns:p14="http://schemas.microsoft.com/office/powerpoint/2010/main" val="2810809430"/>
              </p:ext>
            </p:extLst>
          </p:nvPr>
        </p:nvGraphicFramePr>
        <p:xfrm>
          <a:off x="2207568" y="1772816"/>
          <a:ext cx="7704856" cy="3816424"/>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6660" t="10902" r="8989" b="1616"/>
                      <a:stretch>
                        <a:fillRect/>
                      </a:stretch>
                    </p:blipFill>
                    <p:spPr bwMode="auto">
                      <a:xfrm>
                        <a:off x="2207568" y="1772816"/>
                        <a:ext cx="7704856" cy="3816424"/>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CEBA025B-E0F5-6EEF-E9BC-8F07B5645F0D}"/>
              </a:ext>
            </a:extLst>
          </p:cNvPr>
          <p:cNvSpPr txBox="1"/>
          <p:nvPr/>
        </p:nvSpPr>
        <p:spPr>
          <a:xfrm>
            <a:off x="2495600" y="6165304"/>
            <a:ext cx="9505395" cy="369332"/>
          </a:xfrm>
          <a:prstGeom prst="rect">
            <a:avLst/>
          </a:prstGeom>
          <a:noFill/>
        </p:spPr>
        <p:txBody>
          <a:bodyPr wrap="square">
            <a:spAutoFit/>
          </a:bodyPr>
          <a:lstStyle/>
          <a:p>
            <a:r>
              <a:rPr lang="zh-CN" altLang="zh-CN" sz="1800" kern="10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智能体使用</a:t>
            </a:r>
            <a:r>
              <a:rPr lang="en-US" altLang="zh-CN" sz="1800" kern="100" dirty="0">
                <a:solidFill>
                  <a:srgbClr val="060F18"/>
                </a:solidFill>
                <a:effectLst/>
                <a:latin typeface="Times New Roman" panose="02020603050405020304" pitchFamily="18" charset="0"/>
                <a:ea typeface="微软雅黑" panose="020B0503020204020204" pitchFamily="34" charset="-122"/>
              </a:rPr>
              <a:t>GRU</a:t>
            </a:r>
            <a:r>
              <a:rPr lang="zh-CN" altLang="zh-CN" sz="1800" kern="10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预测算法获得的奖励值明显比不使用</a:t>
            </a:r>
            <a:r>
              <a:rPr lang="en-US" altLang="zh-CN" sz="1800" kern="100" dirty="0">
                <a:solidFill>
                  <a:srgbClr val="060F18"/>
                </a:solidFill>
                <a:effectLst/>
                <a:latin typeface="Times New Roman" panose="02020603050405020304" pitchFamily="18" charset="0"/>
                <a:ea typeface="微软雅黑" panose="020B0503020204020204" pitchFamily="34" charset="-122"/>
              </a:rPr>
              <a:t>GRU</a:t>
            </a:r>
            <a:r>
              <a:rPr lang="zh-CN" altLang="zh-CN" sz="1800" kern="10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预测算法高</a:t>
            </a:r>
            <a:endParaRPr lang="zh-CN" altLang="en-US" dirty="0">
              <a:solidFill>
                <a:srgbClr val="060F18"/>
              </a:solidFill>
              <a:ea typeface="微软雅黑" panose="020B0503020204020204" pitchFamily="34" charset="-122"/>
            </a:endParaRPr>
          </a:p>
        </p:txBody>
      </p:sp>
    </p:spTree>
    <p:extLst>
      <p:ext uri="{BB962C8B-B14F-4D97-AF65-F5344CB8AC3E}">
        <p14:creationId xmlns:p14="http://schemas.microsoft.com/office/powerpoint/2010/main" val="6878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16</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19336" y="22690"/>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组成流量矩阵权重因子对比</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C63F6E18-AB19-1025-978E-D7E7002DB116}"/>
              </a:ext>
            </a:extLst>
          </p:cNvPr>
          <p:cNvSpPr txBox="1"/>
          <p:nvPr/>
        </p:nvSpPr>
        <p:spPr>
          <a:xfrm>
            <a:off x="1991544" y="6453336"/>
            <a:ext cx="14489032" cy="646331"/>
          </a:xfrm>
          <a:prstGeom prst="rect">
            <a:avLst/>
          </a:prstGeom>
          <a:noFill/>
        </p:spPr>
        <p:txBody>
          <a:bodyPr wrap="square">
            <a:spAutoFit/>
          </a:bodyPr>
          <a:lstStyle/>
          <a:p>
            <a:r>
              <a:rPr lang="zh-CN" altLang="en-US" dirty="0">
                <a:solidFill>
                  <a:srgbClr val="060F18"/>
                </a:solidFill>
                <a:latin typeface="Times New Roman" panose="02020603050405020304" pitchFamily="18" charset="0"/>
                <a:ea typeface="微软雅黑" panose="020B0503020204020204" pitchFamily="34" charset="-122"/>
              </a:rPr>
              <a:t>权重因子分别为</a:t>
            </a:r>
            <a:r>
              <a:rPr lang="en-US" altLang="zh-CN" dirty="0">
                <a:solidFill>
                  <a:srgbClr val="060F18"/>
                </a:solidFill>
                <a:latin typeface="Times New Roman" panose="02020603050405020304" pitchFamily="18" charset="0"/>
                <a:ea typeface="微软雅黑" panose="020B0503020204020204" pitchFamily="34" charset="-122"/>
              </a:rPr>
              <a:t>[0.6, 0.3, 0.1, 0.1, 0.1, 0.1]</a:t>
            </a:r>
            <a:r>
              <a:rPr lang="zh-CN" altLang="en-US" dirty="0">
                <a:solidFill>
                  <a:srgbClr val="060F18"/>
                </a:solidFill>
                <a:latin typeface="Times New Roman" panose="02020603050405020304" pitchFamily="18" charset="0"/>
                <a:ea typeface="微软雅黑" panose="020B0503020204020204" pitchFamily="34" charset="-122"/>
              </a:rPr>
              <a:t>组成的流量矩阵会获得更高的奖励值 </a:t>
            </a:r>
          </a:p>
          <a:p>
            <a:endParaRPr lang="zh-CN" altLang="en-US" dirty="0">
              <a:solidFill>
                <a:srgbClr val="060F18"/>
              </a:solidFill>
              <a:latin typeface="Times New Roman" panose="02020603050405020304" pitchFamily="18" charset="0"/>
              <a:ea typeface="微软雅黑" panose="020B0503020204020204" pitchFamily="34" charset="-122"/>
            </a:endParaRPr>
          </a:p>
        </p:txBody>
      </p:sp>
      <p:graphicFrame>
        <p:nvGraphicFramePr>
          <p:cNvPr id="5" name="对象 4">
            <a:extLst>
              <a:ext uri="{FF2B5EF4-FFF2-40B4-BE49-F238E27FC236}">
                <a16:creationId xmlns:a16="http://schemas.microsoft.com/office/drawing/2014/main" id="{3F5067B0-184D-5BA0-C652-9505E996E46C}"/>
              </a:ext>
            </a:extLst>
          </p:cNvPr>
          <p:cNvGraphicFramePr>
            <a:graphicFrameLocks/>
          </p:cNvGraphicFramePr>
          <p:nvPr>
            <p:extLst>
              <p:ext uri="{D42A27DB-BD31-4B8C-83A1-F6EECF244321}">
                <p14:modId xmlns:p14="http://schemas.microsoft.com/office/powerpoint/2010/main" val="3498979848"/>
              </p:ext>
            </p:extLst>
          </p:nvPr>
        </p:nvGraphicFramePr>
        <p:xfrm>
          <a:off x="407368" y="620688"/>
          <a:ext cx="5328592" cy="2664296"/>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5971" t="10785" r="9120"/>
                      <a:stretch>
                        <a:fillRect/>
                      </a:stretch>
                    </p:blipFill>
                    <p:spPr bwMode="auto">
                      <a:xfrm>
                        <a:off x="407368" y="620688"/>
                        <a:ext cx="5328592" cy="2664296"/>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32C4572A-215F-F074-3BB0-09B1CF93687C}"/>
              </a:ext>
            </a:extLst>
          </p:cNvPr>
          <p:cNvGraphicFramePr>
            <a:graphicFrameLocks/>
          </p:cNvGraphicFramePr>
          <p:nvPr>
            <p:extLst>
              <p:ext uri="{D42A27DB-BD31-4B8C-83A1-F6EECF244321}">
                <p14:modId xmlns:p14="http://schemas.microsoft.com/office/powerpoint/2010/main" val="1428441535"/>
              </p:ext>
            </p:extLst>
          </p:nvPr>
        </p:nvGraphicFramePr>
        <p:xfrm>
          <a:off x="5951984" y="620688"/>
          <a:ext cx="5616624" cy="2592288"/>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l="6529" t="10498" r="9251"/>
                      <a:stretch>
                        <a:fillRect/>
                      </a:stretch>
                    </p:blipFill>
                    <p:spPr bwMode="auto">
                      <a:xfrm>
                        <a:off x="5951984" y="620688"/>
                        <a:ext cx="5616624" cy="2592288"/>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6908FCC7-F76A-BEFE-7529-B621223514FD}"/>
              </a:ext>
            </a:extLst>
          </p:cNvPr>
          <p:cNvGraphicFramePr>
            <a:graphicFrameLocks/>
          </p:cNvGraphicFramePr>
          <p:nvPr>
            <p:extLst>
              <p:ext uri="{D42A27DB-BD31-4B8C-83A1-F6EECF244321}">
                <p14:modId xmlns:p14="http://schemas.microsoft.com/office/powerpoint/2010/main" val="3160902587"/>
              </p:ext>
            </p:extLst>
          </p:nvPr>
        </p:nvGraphicFramePr>
        <p:xfrm>
          <a:off x="479376" y="3501008"/>
          <a:ext cx="5256584" cy="2448272"/>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l="7349" t="10881" r="9251"/>
                      <a:stretch>
                        <a:fillRect/>
                      </a:stretch>
                    </p:blipFill>
                    <p:spPr bwMode="auto">
                      <a:xfrm>
                        <a:off x="479376" y="3501008"/>
                        <a:ext cx="5256584" cy="2448272"/>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4EEFC9F2-6509-89C8-010E-D72471C22FC2}"/>
              </a:ext>
            </a:extLst>
          </p:cNvPr>
          <p:cNvGraphicFramePr>
            <a:graphicFrameLocks/>
          </p:cNvGraphicFramePr>
          <p:nvPr>
            <p:extLst>
              <p:ext uri="{D42A27DB-BD31-4B8C-83A1-F6EECF244321}">
                <p14:modId xmlns:p14="http://schemas.microsoft.com/office/powerpoint/2010/main" val="551185373"/>
              </p:ext>
            </p:extLst>
          </p:nvPr>
        </p:nvGraphicFramePr>
        <p:xfrm>
          <a:off x="5951984" y="3501008"/>
          <a:ext cx="5688632" cy="2376264"/>
        </p:xfrm>
        <a:graphic>
          <a:graphicData uri="http://schemas.openxmlformats.org/presentationml/2006/ole">
            <mc:AlternateContent xmlns:mc="http://schemas.openxmlformats.org/markup-compatibility/2006">
              <mc:Choice xmlns:v="urn:schemas-microsoft-com:vml" Requires="v">
                <p:oleObj name="PDF" r:id="rId9" imgW="0" imgH="0" progId="FoxitReader.Document">
                  <p:embed/>
                </p:oleObj>
              </mc:Choice>
              <mc:Fallback>
                <p:oleObj name="PDF" r:id="rId9" imgW="0" imgH="0" progId="FoxitReader.Document">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l="6923" t="10881" r="8858"/>
                      <a:stretch>
                        <a:fillRect/>
                      </a:stretch>
                    </p:blipFill>
                    <p:spPr bwMode="auto">
                      <a:xfrm>
                        <a:off x="5951984" y="3501008"/>
                        <a:ext cx="5688632" cy="2376264"/>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670B7FFA-35F4-D9C3-1EA7-CDB16D7D1DEB}"/>
              </a:ext>
            </a:extLst>
          </p:cNvPr>
          <p:cNvSpPr txBox="1"/>
          <p:nvPr/>
        </p:nvSpPr>
        <p:spPr>
          <a:xfrm>
            <a:off x="8832304" y="5877272"/>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(d)</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215F028-9867-D12D-CCA9-B0CE448501F3}"/>
              </a:ext>
            </a:extLst>
          </p:cNvPr>
          <p:cNvSpPr txBox="1"/>
          <p:nvPr/>
        </p:nvSpPr>
        <p:spPr>
          <a:xfrm>
            <a:off x="8760296" y="3140968"/>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(b)</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D2F1B95-810E-F18C-7166-DB922B78F4B0}"/>
              </a:ext>
            </a:extLst>
          </p:cNvPr>
          <p:cNvSpPr txBox="1"/>
          <p:nvPr/>
        </p:nvSpPr>
        <p:spPr>
          <a:xfrm>
            <a:off x="3071664" y="5949280"/>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(c)</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E0CDC06-6218-F361-C9F1-A42C574E27B5}"/>
              </a:ext>
            </a:extLst>
          </p:cNvPr>
          <p:cNvSpPr txBox="1"/>
          <p:nvPr/>
        </p:nvSpPr>
        <p:spPr>
          <a:xfrm>
            <a:off x="2999656" y="3203684"/>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(a)</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0B16133-64AD-4ADC-6B4F-E6BD31B7BE48}"/>
                  </a:ext>
                </a:extLst>
              </p:cNvPr>
              <p:cNvSpPr txBox="1"/>
              <p:nvPr/>
            </p:nvSpPr>
            <p:spPr>
              <a:xfrm>
                <a:off x="506218" y="4725144"/>
                <a:ext cx="11712624" cy="1039259"/>
              </a:xfrm>
              <a:prstGeom prst="rect">
                <a:avLst/>
              </a:prstGeom>
              <a:solidFill>
                <a:schemeClr val="accent1"/>
              </a:solidFill>
            </p:spPr>
            <p:txBody>
              <a:bodyPr wrap="square">
                <a:spAutoFit/>
              </a:bodyPr>
              <a:lstStyle/>
              <a:p>
                <a:pPr indent="1270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b="1" i="1" kern="100" smtClean="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𝒎</m:t>
                          </m:r>
                        </m:e>
                        <m:sub>
                          <m:r>
                            <a:rPr lang="en-US" altLang="zh-CN" sz="1800" b="1" i="1" kern="100">
                              <a:solidFill>
                                <a:schemeClr val="bg1"/>
                              </a:solidFill>
                              <a:effectLst/>
                              <a:latin typeface="Cambria Math" panose="02040503050406030204" pitchFamily="18" charset="0"/>
                              <a:ea typeface="宋体" panose="02010600030101010101" pitchFamily="2" charset="-122"/>
                            </a:rPr>
                            <m:t>𝒊𝒋</m:t>
                          </m:r>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𝒘</m:t>
                          </m:r>
                        </m:e>
                        <m:sub>
                          <m:r>
                            <a:rPr lang="en-US" altLang="zh-CN" sz="1800" b="1" i="1" kern="100">
                              <a:solidFill>
                                <a:schemeClr val="bg1"/>
                              </a:solidFill>
                              <a:effectLst/>
                              <a:latin typeface="Cambria Math" panose="02040503050406030204" pitchFamily="18" charset="0"/>
                              <a:ea typeface="宋体" panose="02010600030101010101" pitchFamily="2" charset="-122"/>
                            </a:rPr>
                            <m:t>𝟏</m:t>
                          </m:r>
                        </m:sub>
                      </m:sSub>
                      <m:r>
                        <a:rPr lang="en-US" altLang="zh-CN" sz="1800" b="1" i="1" kern="100">
                          <a:solidFill>
                            <a:schemeClr val="bg1"/>
                          </a:solidFill>
                          <a:effectLst/>
                          <a:latin typeface="Cambria Math" panose="02040503050406030204" pitchFamily="18" charset="0"/>
                          <a:ea typeface="宋体" panose="02010600030101010101" pitchFamily="2" charset="-122"/>
                        </a:rPr>
                        <m:t>∙</m:t>
                      </m:r>
                      <m:f>
                        <m:fPr>
                          <m:ctrlPr>
                            <a:rPr lang="zh-CN" altLang="zh-CN" sz="1800" b="1" i="1" kern="100">
                              <a:solidFill>
                                <a:schemeClr val="bg1"/>
                              </a:solidFill>
                              <a:effectLst/>
                              <a:latin typeface="Cambria Math" panose="02040503050406030204" pitchFamily="18" charset="0"/>
                              <a:ea typeface="Cambria Math" panose="02040503050406030204" pitchFamily="18" charset="0"/>
                            </a:rPr>
                          </m:ctrlPr>
                        </m:fPr>
                        <m:num>
                          <m:r>
                            <a:rPr lang="en-US" altLang="zh-CN" sz="1800" b="1" i="1" kern="100">
                              <a:solidFill>
                                <a:schemeClr val="bg1"/>
                              </a:solidFill>
                              <a:effectLst/>
                              <a:latin typeface="Cambria Math" panose="02040503050406030204" pitchFamily="18" charset="0"/>
                              <a:ea typeface="宋体" panose="02010600030101010101" pitchFamily="2" charset="-122"/>
                            </a:rPr>
                            <m:t>𝟏</m:t>
                          </m:r>
                        </m:num>
                        <m:den>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𝑳</m:t>
                              </m:r>
                            </m:e>
                            <m:sub>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𝒃𝒘</m:t>
                                  </m:r>
                                </m:e>
                                <m:sub>
                                  <m:r>
                                    <a:rPr lang="en-US" altLang="zh-CN" sz="1800" b="1" i="1" kern="100">
                                      <a:solidFill>
                                        <a:schemeClr val="bg1"/>
                                      </a:solidFill>
                                      <a:effectLst/>
                                      <a:latin typeface="Cambria Math" panose="02040503050406030204" pitchFamily="18" charset="0"/>
                                      <a:ea typeface="宋体" panose="02010600030101010101" pitchFamily="2" charset="-122"/>
                                    </a:rPr>
                                    <m:t>𝒊𝒋</m:t>
                                  </m:r>
                                </m:sub>
                              </m:sSub>
                            </m:sub>
                          </m:sSub>
                        </m:den>
                      </m:f>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𝒘</m:t>
                          </m:r>
                        </m:e>
                        <m:sub>
                          <m:r>
                            <a:rPr lang="en-US" altLang="zh-CN" sz="1800" b="1" i="1" kern="100">
                              <a:solidFill>
                                <a:schemeClr val="bg1"/>
                              </a:solidFill>
                              <a:effectLst/>
                              <a:latin typeface="Cambria Math" panose="02040503050406030204" pitchFamily="18" charset="0"/>
                              <a:ea typeface="宋体" panose="02010600030101010101" pitchFamily="2" charset="-122"/>
                            </a:rPr>
                            <m:t>𝟐</m:t>
                          </m:r>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𝑳</m:t>
                          </m:r>
                        </m:e>
                        <m:sub>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𝒅𝒆𝒍𝒂𝒚</m:t>
                              </m:r>
                            </m:e>
                            <m:sub>
                              <m:r>
                                <a:rPr lang="en-US" altLang="zh-CN" sz="1800" b="1" i="1" kern="100">
                                  <a:solidFill>
                                    <a:schemeClr val="bg1"/>
                                  </a:solidFill>
                                  <a:effectLst/>
                                  <a:latin typeface="Cambria Math" panose="02040503050406030204" pitchFamily="18" charset="0"/>
                                  <a:ea typeface="宋体" panose="02010600030101010101" pitchFamily="2" charset="-122"/>
                                </a:rPr>
                                <m:t>𝒊𝒋</m:t>
                              </m:r>
                            </m:sub>
                          </m:sSub>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𝒘</m:t>
                          </m:r>
                        </m:e>
                        <m:sub>
                          <m:r>
                            <a:rPr lang="en-US" altLang="zh-CN" sz="1800" b="1" i="1" kern="100">
                              <a:solidFill>
                                <a:schemeClr val="bg1"/>
                              </a:solidFill>
                              <a:effectLst/>
                              <a:latin typeface="Cambria Math" panose="02040503050406030204" pitchFamily="18" charset="0"/>
                              <a:ea typeface="宋体" panose="02010600030101010101" pitchFamily="2" charset="-122"/>
                            </a:rPr>
                            <m:t>𝟑</m:t>
                          </m:r>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𝑳</m:t>
                          </m:r>
                        </m:e>
                        <m:sub>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𝒍𝒐𝒔𝒔</m:t>
                              </m:r>
                            </m:e>
                            <m:sub>
                              <m:r>
                                <a:rPr lang="en-US" altLang="zh-CN" sz="1800" b="1" i="1" kern="100">
                                  <a:solidFill>
                                    <a:schemeClr val="bg1"/>
                                  </a:solidFill>
                                  <a:effectLst/>
                                  <a:latin typeface="Cambria Math" panose="02040503050406030204" pitchFamily="18" charset="0"/>
                                  <a:ea typeface="宋体" panose="02010600030101010101" pitchFamily="2" charset="-122"/>
                                </a:rPr>
                                <m:t>𝒊𝒋</m:t>
                              </m:r>
                            </m:sub>
                          </m:sSub>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𝒘</m:t>
                          </m:r>
                        </m:e>
                        <m:sub>
                          <m:r>
                            <a:rPr lang="en-US" altLang="zh-CN" sz="1800" b="1" i="1" kern="100">
                              <a:solidFill>
                                <a:schemeClr val="bg1"/>
                              </a:solidFill>
                              <a:effectLst/>
                              <a:latin typeface="Cambria Math" panose="02040503050406030204" pitchFamily="18" charset="0"/>
                              <a:ea typeface="宋体" panose="02010600030101010101" pitchFamily="2" charset="-122"/>
                            </a:rPr>
                            <m:t>𝟒</m:t>
                          </m:r>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𝑳</m:t>
                          </m:r>
                        </m:e>
                        <m:sub>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𝒖𝒔𝒆</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𝒅</m:t>
                                  </m:r>
                                </m:e>
                                <m:sub>
                                  <m:r>
                                    <a:rPr lang="en-US" altLang="zh-CN" sz="1800" b="1" i="1" kern="100">
                                      <a:solidFill>
                                        <a:schemeClr val="bg1"/>
                                      </a:solidFill>
                                      <a:effectLst/>
                                      <a:latin typeface="Cambria Math" panose="02040503050406030204" pitchFamily="18" charset="0"/>
                                      <a:ea typeface="宋体" panose="02010600030101010101" pitchFamily="2" charset="-122"/>
                                    </a:rPr>
                                    <m:t>𝒃𝒘</m:t>
                                  </m:r>
                                </m:sub>
                              </m:sSub>
                            </m:e>
                            <m:sub>
                              <m:r>
                                <a:rPr lang="en-US" altLang="zh-CN" sz="1800" b="1" i="1" kern="100">
                                  <a:solidFill>
                                    <a:schemeClr val="bg1"/>
                                  </a:solidFill>
                                  <a:effectLst/>
                                  <a:latin typeface="Cambria Math" panose="02040503050406030204" pitchFamily="18" charset="0"/>
                                  <a:ea typeface="宋体" panose="02010600030101010101" pitchFamily="2" charset="-122"/>
                                </a:rPr>
                                <m:t>𝒊𝒋</m:t>
                              </m:r>
                            </m:sub>
                          </m:sSub>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𝒘</m:t>
                          </m:r>
                        </m:e>
                        <m:sub>
                          <m:r>
                            <a:rPr lang="en-US" altLang="zh-CN" sz="1800" b="1" i="1" kern="100">
                              <a:solidFill>
                                <a:schemeClr val="bg1"/>
                              </a:solidFill>
                              <a:effectLst/>
                              <a:latin typeface="Cambria Math" panose="02040503050406030204" pitchFamily="18" charset="0"/>
                              <a:ea typeface="宋体" panose="02010600030101010101" pitchFamily="2" charset="-122"/>
                            </a:rPr>
                            <m:t>𝟓</m:t>
                          </m:r>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𝑳</m:t>
                          </m:r>
                        </m:e>
                        <m:sub>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1" kern="100">
                                  <a:solidFill>
                                    <a:schemeClr val="bg1"/>
                                  </a:solidFill>
                                  <a:effectLst/>
                                  <a:latin typeface="Cambria Math" panose="02040503050406030204" pitchFamily="18" charset="0"/>
                                  <a:ea typeface="宋体" panose="02010600030101010101" pitchFamily="2" charset="-122"/>
                                </a:rPr>
                                <m:t>𝒅𝒓𝒐𝒑𝒔</m:t>
                              </m:r>
                            </m:e>
                            <m:sub>
                              <m:r>
                                <a:rPr lang="en-US" altLang="zh-CN" sz="1800" b="1" i="1" kern="100">
                                  <a:solidFill>
                                    <a:schemeClr val="bg1"/>
                                  </a:solidFill>
                                  <a:effectLst/>
                                  <a:latin typeface="Cambria Math" panose="02040503050406030204" pitchFamily="18" charset="0"/>
                                  <a:ea typeface="宋体" panose="02010600030101010101" pitchFamily="2" charset="-122"/>
                                </a:rPr>
                                <m:t>𝒊𝒋</m:t>
                              </m:r>
                            </m:sub>
                          </m:sSub>
                        </m:sub>
                      </m:sSub>
                      <m:r>
                        <a:rPr lang="en-US" altLang="zh-CN" sz="1800" b="1" i="1" kern="100">
                          <a:solidFill>
                            <a:schemeClr val="bg1"/>
                          </a:solidFill>
                          <a:effectLst/>
                          <a:latin typeface="Cambria Math" panose="02040503050406030204" pitchFamily="18" charset="0"/>
                          <a:ea typeface="宋体" panose="02010600030101010101" pitchFamily="2" charset="-122"/>
                        </a:rPr>
                        <m:t>+</m:t>
                      </m:r>
                      <m:sSub>
                        <m:sSubPr>
                          <m:ctrlPr>
                            <a:rPr lang="zh-CN" altLang="zh-CN" b="1" i="1">
                              <a:solidFill>
                                <a:schemeClr val="bg1"/>
                              </a:solidFill>
                              <a:effectLst/>
                              <a:latin typeface="Cambria Math" panose="02040503050406030204" pitchFamily="18" charset="0"/>
                              <a:ea typeface="Cambria Math" panose="02040503050406030204" pitchFamily="18" charset="0"/>
                            </a:rPr>
                          </m:ctrlPr>
                        </m:sSubPr>
                        <m:e>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𝟔</m:t>
                          </m:r>
                        </m:sub>
                      </m:sSub>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a:solidFill>
                                <a:schemeClr val="bg1"/>
                              </a:solidFill>
                              <a:effectLst/>
                              <a:latin typeface="Cambria Math" panose="02040503050406030204" pitchFamily="18" charset="0"/>
                              <a:ea typeface="Cambria Math" panose="02040503050406030204" pitchFamily="18" charset="0"/>
                            </a:rPr>
                          </m:ctrlPr>
                        </m:sSubPr>
                        <m:e>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𝑳</m:t>
                          </m:r>
                        </m:e>
                        <m:sub>
                          <m:sSub>
                            <m:sSubPr>
                              <m:ctrlPr>
                                <a:rPr lang="zh-CN" altLang="zh-CN" b="1" i="1">
                                  <a:solidFill>
                                    <a:schemeClr val="bg1"/>
                                  </a:solidFill>
                                  <a:effectLst/>
                                  <a:latin typeface="Cambria Math" panose="02040503050406030204" pitchFamily="18" charset="0"/>
                                  <a:ea typeface="Cambria Math" panose="02040503050406030204" pitchFamily="18" charset="0"/>
                                </a:rPr>
                              </m:ctrlPr>
                            </m:sSubPr>
                            <m:e>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𝒆𝒓𝒓𝒐𝒓𝒔</m:t>
                              </m:r>
                            </m:e>
                            <m:sub>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𝒊𝒋</m:t>
                              </m:r>
                            </m:sub>
                          </m:sSub>
                        </m:sub>
                      </m:sSub>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𝒋</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b="1" i="1">
                              <a:solidFill>
                                <a:schemeClr val="bg1"/>
                              </a:solidFill>
                              <a:effectLst/>
                              <a:latin typeface="Cambria Math" panose="02040503050406030204" pitchFamily="18" charset="0"/>
                              <a:ea typeface="Cambria Math" panose="02040503050406030204" pitchFamily="18" charset="0"/>
                            </a:rPr>
                          </m:ctrlPr>
                        </m:dPr>
                        <m:e>
                          <m:r>
                            <a:rPr lang="en-US" altLang="zh-CN" sz="20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𝑽</m:t>
                          </m:r>
                        </m:e>
                      </m:d>
                    </m:oMath>
                  </m:oMathPara>
                </a14:m>
                <a:endParaRPr lang="zh-CN" altLang="en-US" b="1" dirty="0">
                  <a:solidFill>
                    <a:schemeClr val="bg1"/>
                  </a:solidFill>
                </a:endParaRPr>
              </a:p>
            </p:txBody>
          </p:sp>
        </mc:Choice>
        <mc:Fallback xmlns="">
          <p:sp>
            <p:nvSpPr>
              <p:cNvPr id="3" name="文本框 2">
                <a:extLst>
                  <a:ext uri="{FF2B5EF4-FFF2-40B4-BE49-F238E27FC236}">
                    <a16:creationId xmlns:a16="http://schemas.microsoft.com/office/drawing/2014/main" id="{80B16133-64AD-4ADC-6B4F-E6BD31B7BE48}"/>
                  </a:ext>
                </a:extLst>
              </p:cNvPr>
              <p:cNvSpPr txBox="1">
                <a:spLocks noRot="1" noChangeAspect="1" noMove="1" noResize="1" noEditPoints="1" noAdjustHandles="1" noChangeArrowheads="1" noChangeShapeType="1" noTextEdit="1"/>
              </p:cNvSpPr>
              <p:nvPr/>
            </p:nvSpPr>
            <p:spPr>
              <a:xfrm>
                <a:off x="506218" y="4725144"/>
                <a:ext cx="11712624" cy="1039259"/>
              </a:xfrm>
              <a:prstGeom prst="rect">
                <a:avLst/>
              </a:prstGeom>
              <a:blipFill>
                <a:blip r:embed="rId11"/>
                <a:stretch>
                  <a:fillRect/>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C5DFE4B6-C03F-ACB7-4AFF-427CBE4E3D64}"/>
              </a:ext>
            </a:extLst>
          </p:cNvPr>
          <p:cNvSpPr/>
          <p:nvPr/>
        </p:nvSpPr>
        <p:spPr>
          <a:xfrm>
            <a:off x="839416" y="692696"/>
            <a:ext cx="1728192"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075ECA3C-F871-BD95-0446-09875B244CCB}"/>
              </a:ext>
            </a:extLst>
          </p:cNvPr>
          <p:cNvSpPr/>
          <p:nvPr/>
        </p:nvSpPr>
        <p:spPr>
          <a:xfrm>
            <a:off x="6384032" y="692696"/>
            <a:ext cx="1728192"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EF942CC-C5DE-361B-7CAA-D8641F55859B}"/>
              </a:ext>
            </a:extLst>
          </p:cNvPr>
          <p:cNvSpPr/>
          <p:nvPr/>
        </p:nvSpPr>
        <p:spPr>
          <a:xfrm>
            <a:off x="839416" y="3573016"/>
            <a:ext cx="1728192"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E49EDF7-3995-A84F-88CF-79600372D924}"/>
              </a:ext>
            </a:extLst>
          </p:cNvPr>
          <p:cNvSpPr/>
          <p:nvPr/>
        </p:nvSpPr>
        <p:spPr>
          <a:xfrm>
            <a:off x="6384032" y="3573016"/>
            <a:ext cx="1728192"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907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25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2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250"/>
                                        <p:tgtEl>
                                          <p:spTgt spid="3"/>
                                        </p:tgtEl>
                                      </p:cBhvr>
                                    </p:animEffect>
                                    <p:set>
                                      <p:cBhvr>
                                        <p:cTn id="24" dur="1" fill="hold">
                                          <p:stCondLst>
                                            <p:cond delay="249"/>
                                          </p:stCondLst>
                                        </p:cTn>
                                        <p:tgtEl>
                                          <p:spTgt spid="3"/>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250"/>
                                        <p:tgtEl>
                                          <p:spTgt spid="4"/>
                                        </p:tgtEl>
                                      </p:cBhvr>
                                    </p:animEffect>
                                    <p:set>
                                      <p:cBhvr>
                                        <p:cTn id="27" dur="1" fill="hold">
                                          <p:stCondLst>
                                            <p:cond delay="249"/>
                                          </p:stCondLst>
                                        </p:cTn>
                                        <p:tgtEl>
                                          <p:spTgt spid="4"/>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250"/>
                                        <p:tgtEl>
                                          <p:spTgt spid="6"/>
                                        </p:tgtEl>
                                      </p:cBhvr>
                                    </p:animEffect>
                                    <p:set>
                                      <p:cBhvr>
                                        <p:cTn id="30" dur="1" fill="hold">
                                          <p:stCondLst>
                                            <p:cond delay="249"/>
                                          </p:stCondLst>
                                        </p:cTn>
                                        <p:tgtEl>
                                          <p:spTgt spid="6"/>
                                        </p:tgtEl>
                                        <p:attrNameLst>
                                          <p:attrName>style.visibility</p:attrName>
                                        </p:attrNameLst>
                                      </p:cBhvr>
                                      <p:to>
                                        <p:strVal val="hidden"/>
                                      </p:to>
                                    </p:set>
                                  </p:childTnLst>
                                </p:cTn>
                              </p:par>
                              <p:par>
                                <p:cTn id="31" presetID="22" presetClass="exit" presetSubtype="4" fill="hold" grpId="1" nodeType="withEffect">
                                  <p:stCondLst>
                                    <p:cond delay="0"/>
                                  </p:stCondLst>
                                  <p:childTnLst>
                                    <p:animEffect transition="out" filter="wipe(down)">
                                      <p:cBhvr>
                                        <p:cTn id="32" dur="250"/>
                                        <p:tgtEl>
                                          <p:spTgt spid="17"/>
                                        </p:tgtEl>
                                      </p:cBhvr>
                                    </p:animEffect>
                                    <p:set>
                                      <p:cBhvr>
                                        <p:cTn id="33" dur="1" fill="hold">
                                          <p:stCondLst>
                                            <p:cond delay="249"/>
                                          </p:stCondLst>
                                        </p:cTn>
                                        <p:tgtEl>
                                          <p:spTgt spid="17"/>
                                        </p:tgtEl>
                                        <p:attrNameLst>
                                          <p:attrName>style.visibility</p:attrName>
                                        </p:attrNameLst>
                                      </p:cBhvr>
                                      <p:to>
                                        <p:strVal val="hidden"/>
                                      </p:to>
                                    </p:set>
                                  </p:childTnLst>
                                </p:cTn>
                              </p:par>
                              <p:par>
                                <p:cTn id="34" presetID="22" presetClass="exit" presetSubtype="4" fill="hold" grpId="1" nodeType="withEffect">
                                  <p:stCondLst>
                                    <p:cond delay="0"/>
                                  </p:stCondLst>
                                  <p:childTnLst>
                                    <p:animEffect transition="out" filter="wipe(down)">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par>
                                <p:cTn id="37" presetID="16" presetClass="entr" presetSubtype="2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3" grpId="1" animBg="1"/>
      <p:bldP spid="4" grpId="0" animBg="1"/>
      <p:bldP spid="4" grpId="1" animBg="1"/>
      <p:bldP spid="6" grpId="0" animBg="1"/>
      <p:bldP spid="6" grpId="1" animBg="1"/>
      <p:bldP spid="7" grpId="0" animBg="1"/>
      <p:bldP spid="7" grpId="1" animBg="1"/>
      <p:bldP spid="17" grpId="0" animBg="1"/>
      <p:bldP spid="1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17</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19336" y="0"/>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组成奖励函数权重因子对比</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C63F6E18-AB19-1025-978E-D7E7002DB116}"/>
              </a:ext>
            </a:extLst>
          </p:cNvPr>
          <p:cNvSpPr txBox="1"/>
          <p:nvPr/>
        </p:nvSpPr>
        <p:spPr>
          <a:xfrm>
            <a:off x="6312024" y="4437112"/>
            <a:ext cx="14489032" cy="1289071"/>
          </a:xfrm>
          <a:prstGeom prst="rect">
            <a:avLst/>
          </a:prstGeom>
          <a:noFill/>
        </p:spPr>
        <p:txBody>
          <a:bodyPr wrap="square">
            <a:spAutoFit/>
          </a:bodyPr>
          <a:lstStyle/>
          <a:p>
            <a:pPr>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     权重因子分别为</a:t>
            </a:r>
            <a:r>
              <a:rPr lang="en-US" altLang="zh-CN" dirty="0">
                <a:solidFill>
                  <a:srgbClr val="060F18"/>
                </a:solidFill>
                <a:latin typeface="Times New Roman" panose="02020603050405020304" pitchFamily="18" charset="0"/>
                <a:ea typeface="微软雅黑" panose="020B0503020204020204" pitchFamily="34" charset="-122"/>
              </a:rPr>
              <a:t>[0.5, -0.4, -0.3, -0.3, -0.3, -0.3]</a:t>
            </a:r>
            <a:r>
              <a:rPr lang="zh-CN" altLang="en-US" dirty="0">
                <a:solidFill>
                  <a:srgbClr val="060F18"/>
                </a:solidFill>
                <a:latin typeface="Times New Roman" panose="02020603050405020304" pitchFamily="18" charset="0"/>
                <a:ea typeface="微软雅黑" panose="020B0503020204020204" pitchFamily="34" charset="-122"/>
              </a:rPr>
              <a:t>时组成的</a:t>
            </a:r>
            <a:endParaRPr lang="en-US" altLang="zh-CN" dirty="0">
              <a:solidFill>
                <a:srgbClr val="060F18"/>
              </a:solidFill>
              <a:latin typeface="Times New Roman" panose="02020603050405020304" pitchFamily="18" charset="0"/>
              <a:ea typeface="微软雅黑" panose="020B0503020204020204" pitchFamily="34" charset="-122"/>
            </a:endParaRPr>
          </a:p>
          <a:p>
            <a:pPr>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奖励函数要获得更高的奖励值 </a:t>
            </a:r>
            <a:br>
              <a:rPr lang="zh-CN" altLang="en-US" dirty="0">
                <a:solidFill>
                  <a:srgbClr val="060F18"/>
                </a:solidFill>
                <a:latin typeface="Times New Roman" panose="02020603050405020304" pitchFamily="18" charset="0"/>
                <a:ea typeface="微软雅黑" panose="020B0503020204020204" pitchFamily="34" charset="-122"/>
              </a:rPr>
            </a:br>
            <a:endParaRPr lang="zh-CN" altLang="en-US" dirty="0">
              <a:solidFill>
                <a:srgbClr val="060F18"/>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3215F028-9867-D12D-CCA9-B0CE448501F3}"/>
              </a:ext>
            </a:extLst>
          </p:cNvPr>
          <p:cNvSpPr txBox="1"/>
          <p:nvPr/>
        </p:nvSpPr>
        <p:spPr>
          <a:xfrm>
            <a:off x="8904312" y="3501008"/>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(b)</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D2F1B95-810E-F18C-7166-DB922B78F4B0}"/>
              </a:ext>
            </a:extLst>
          </p:cNvPr>
          <p:cNvSpPr txBox="1"/>
          <p:nvPr/>
        </p:nvSpPr>
        <p:spPr>
          <a:xfrm>
            <a:off x="2999656" y="6504724"/>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(c)</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E0CDC06-6218-F361-C9F1-A42C574E27B5}"/>
              </a:ext>
            </a:extLst>
          </p:cNvPr>
          <p:cNvSpPr txBox="1"/>
          <p:nvPr/>
        </p:nvSpPr>
        <p:spPr>
          <a:xfrm>
            <a:off x="2999656" y="3429000"/>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(a)</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4266CD50-D1B0-474B-C395-618119A4AC63}"/>
              </a:ext>
            </a:extLst>
          </p:cNvPr>
          <p:cNvGraphicFramePr>
            <a:graphicFrameLocks/>
          </p:cNvGraphicFramePr>
          <p:nvPr>
            <p:extLst>
              <p:ext uri="{D42A27DB-BD31-4B8C-83A1-F6EECF244321}">
                <p14:modId xmlns:p14="http://schemas.microsoft.com/office/powerpoint/2010/main" val="2148820022"/>
              </p:ext>
            </p:extLst>
          </p:nvPr>
        </p:nvGraphicFramePr>
        <p:xfrm>
          <a:off x="119336" y="764704"/>
          <a:ext cx="5911200" cy="2736304"/>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7054" t="10881" r="9120"/>
                      <a:stretch>
                        <a:fillRect/>
                      </a:stretch>
                    </p:blipFill>
                    <p:spPr bwMode="auto">
                      <a:xfrm>
                        <a:off x="119336" y="764704"/>
                        <a:ext cx="5911200" cy="2736304"/>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2CA3DD3F-38CE-81BA-4C73-C8CE819CB5A0}"/>
              </a:ext>
            </a:extLst>
          </p:cNvPr>
          <p:cNvGraphicFramePr>
            <a:graphicFrameLocks/>
          </p:cNvGraphicFramePr>
          <p:nvPr>
            <p:extLst>
              <p:ext uri="{D42A27DB-BD31-4B8C-83A1-F6EECF244321}">
                <p14:modId xmlns:p14="http://schemas.microsoft.com/office/powerpoint/2010/main" val="2069732614"/>
              </p:ext>
            </p:extLst>
          </p:nvPr>
        </p:nvGraphicFramePr>
        <p:xfrm>
          <a:off x="6023992" y="764704"/>
          <a:ext cx="5911200" cy="2736000"/>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l="7054" t="10881" r="8989"/>
                      <a:stretch>
                        <a:fillRect/>
                      </a:stretch>
                    </p:blipFill>
                    <p:spPr bwMode="auto">
                      <a:xfrm>
                        <a:off x="6023992" y="764704"/>
                        <a:ext cx="5911200" cy="2736000"/>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3A3E1EC5-C596-5ADF-D532-42ACD8BECB94}"/>
              </a:ext>
            </a:extLst>
          </p:cNvPr>
          <p:cNvGraphicFramePr>
            <a:graphicFrameLocks/>
          </p:cNvGraphicFramePr>
          <p:nvPr>
            <p:extLst>
              <p:ext uri="{D42A27DB-BD31-4B8C-83A1-F6EECF244321}">
                <p14:modId xmlns:p14="http://schemas.microsoft.com/office/powerpoint/2010/main" val="1633023162"/>
              </p:ext>
            </p:extLst>
          </p:nvPr>
        </p:nvGraphicFramePr>
        <p:xfrm>
          <a:off x="112792" y="3789040"/>
          <a:ext cx="5911200" cy="2736000"/>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l="7054" t="11166" r="9251"/>
                      <a:stretch>
                        <a:fillRect/>
                      </a:stretch>
                    </p:blipFill>
                    <p:spPr bwMode="auto">
                      <a:xfrm>
                        <a:off x="112792" y="3789040"/>
                        <a:ext cx="5911200" cy="27360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0C68CEA-AAC6-1BB1-3F3E-DF443F41C97C}"/>
                  </a:ext>
                </a:extLst>
              </p:cNvPr>
              <p:cNvSpPr txBox="1"/>
              <p:nvPr/>
            </p:nvSpPr>
            <p:spPr>
              <a:xfrm>
                <a:off x="1055440" y="3501008"/>
                <a:ext cx="9071146" cy="360420"/>
              </a:xfrm>
              <a:prstGeom prst="rect">
                <a:avLst/>
              </a:prstGeom>
              <a:solidFill>
                <a:schemeClr val="accent1"/>
              </a:solidFill>
            </p:spPr>
            <p:txBody>
              <a:bodyPr wrap="square">
                <a:spAutoFit/>
              </a:bodyPr>
              <a:lstStyle/>
              <a:p>
                <a:pPr indent="127000" algn="ctr">
                  <a:lnSpc>
                    <a:spcPts val="2000"/>
                  </a:lnSpc>
                </a:pPr>
                <a14:m>
                  <m:oMathPara xmlns:m="http://schemas.openxmlformats.org/officeDocument/2006/math">
                    <m:oMathParaPr>
                      <m:jc m:val="centerGroup"/>
                    </m:oMathParaPr>
                    <m:oMath xmlns:m="http://schemas.openxmlformats.org/officeDocument/2006/math">
                      <m:r>
                        <a:rPr lang="en-US" altLang="zh-CN" sz="1800" b="1" i="0" kern="100" smtClean="0">
                          <a:solidFill>
                            <a:schemeClr val="bg1"/>
                          </a:solidFill>
                          <a:effectLst/>
                          <a:latin typeface="Cambria Math" panose="02040503050406030204" pitchFamily="18" charset="0"/>
                          <a:ea typeface="宋体" panose="02010600030101010101" pitchFamily="2" charset="-122"/>
                        </a:rPr>
                        <m:t>𝐑</m:t>
                      </m:r>
                      <m:r>
                        <a:rPr lang="en-US" altLang="zh-CN" sz="1800" b="1" i="0" kern="100" smtClean="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𝛗</m:t>
                          </m:r>
                        </m:e>
                        <m:sub>
                          <m:r>
                            <a:rPr lang="en-US" altLang="zh-CN" sz="1800" b="1" i="0" kern="100">
                              <a:solidFill>
                                <a:schemeClr val="bg1"/>
                              </a:solidFill>
                              <a:effectLst/>
                              <a:latin typeface="Cambria Math" panose="02040503050406030204" pitchFamily="18" charset="0"/>
                              <a:ea typeface="宋体" panose="02010600030101010101" pitchFamily="2" charset="-122"/>
                            </a:rPr>
                            <m:t>𝟏</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𝐋</m:t>
                          </m:r>
                        </m:e>
                        <m:sub>
                          <m:r>
                            <a:rPr lang="en-US" altLang="zh-CN" sz="1800" b="1" i="0" kern="100">
                              <a:solidFill>
                                <a:schemeClr val="bg1"/>
                              </a:solidFill>
                              <a:effectLst/>
                              <a:latin typeface="Cambria Math" panose="02040503050406030204" pitchFamily="18" charset="0"/>
                              <a:ea typeface="宋体" panose="02010600030101010101" pitchFamily="2" charset="-122"/>
                            </a:rPr>
                            <m:t>𝐛𝐰</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𝛗</m:t>
                          </m:r>
                        </m:e>
                        <m:sub>
                          <m:r>
                            <a:rPr lang="en-US" altLang="zh-CN" sz="1800" b="1" i="0" kern="100">
                              <a:solidFill>
                                <a:schemeClr val="bg1"/>
                              </a:solidFill>
                              <a:effectLst/>
                              <a:latin typeface="Cambria Math" panose="02040503050406030204" pitchFamily="18" charset="0"/>
                              <a:ea typeface="宋体" panose="02010600030101010101" pitchFamily="2" charset="-122"/>
                            </a:rPr>
                            <m:t>𝟐</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𝐋</m:t>
                          </m:r>
                        </m:e>
                        <m:sub>
                          <m:r>
                            <a:rPr lang="en-US" altLang="zh-CN" sz="1800" b="1" i="0" kern="100">
                              <a:solidFill>
                                <a:schemeClr val="bg1"/>
                              </a:solidFill>
                              <a:effectLst/>
                              <a:latin typeface="Cambria Math" panose="02040503050406030204" pitchFamily="18" charset="0"/>
                              <a:ea typeface="宋体" panose="02010600030101010101" pitchFamily="2" charset="-122"/>
                            </a:rPr>
                            <m:t>𝐝𝐞𝐥𝐚𝐲</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𝛗</m:t>
                          </m:r>
                        </m:e>
                        <m:sub>
                          <m:r>
                            <a:rPr lang="en-US" altLang="zh-CN" sz="1800" b="1" i="0" kern="100">
                              <a:solidFill>
                                <a:schemeClr val="bg1"/>
                              </a:solidFill>
                              <a:effectLst/>
                              <a:latin typeface="Cambria Math" panose="02040503050406030204" pitchFamily="18" charset="0"/>
                              <a:ea typeface="宋体" panose="02010600030101010101" pitchFamily="2" charset="-122"/>
                            </a:rPr>
                            <m:t>𝟑</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𝐋</m:t>
                          </m:r>
                        </m:e>
                        <m:sub>
                          <m:r>
                            <a:rPr lang="en-US" altLang="zh-CN" sz="1800" b="1" i="0" kern="100">
                              <a:solidFill>
                                <a:schemeClr val="bg1"/>
                              </a:solidFill>
                              <a:effectLst/>
                              <a:latin typeface="Cambria Math" panose="02040503050406030204" pitchFamily="18" charset="0"/>
                              <a:ea typeface="宋体" panose="02010600030101010101" pitchFamily="2" charset="-122"/>
                            </a:rPr>
                            <m:t>𝐥𝐨𝐬𝐬</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𝛗</m:t>
                          </m:r>
                        </m:e>
                        <m:sub>
                          <m:r>
                            <a:rPr lang="en-US" altLang="zh-CN" sz="1800" b="1" i="0" kern="100">
                              <a:solidFill>
                                <a:schemeClr val="bg1"/>
                              </a:solidFill>
                              <a:effectLst/>
                              <a:latin typeface="Cambria Math" panose="02040503050406030204" pitchFamily="18" charset="0"/>
                              <a:ea typeface="宋体" panose="02010600030101010101" pitchFamily="2" charset="-122"/>
                            </a:rPr>
                            <m:t>𝟒</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𝐋</m:t>
                          </m:r>
                        </m:e>
                        <m:sub>
                          <m:r>
                            <a:rPr lang="en-US" altLang="zh-CN" sz="1800" b="1" i="0" kern="100">
                              <a:solidFill>
                                <a:schemeClr val="bg1"/>
                              </a:solidFill>
                              <a:effectLst/>
                              <a:latin typeface="Cambria Math" panose="02040503050406030204" pitchFamily="18" charset="0"/>
                              <a:ea typeface="宋体" panose="02010600030101010101" pitchFamily="2" charset="-122"/>
                            </a:rPr>
                            <m:t>𝐮𝐬𝐞</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𝐝</m:t>
                              </m:r>
                            </m:e>
                            <m:sub>
                              <m:r>
                                <a:rPr lang="en-US" altLang="zh-CN" sz="1800" b="1" i="0" kern="100">
                                  <a:solidFill>
                                    <a:schemeClr val="bg1"/>
                                  </a:solidFill>
                                  <a:effectLst/>
                                  <a:latin typeface="Cambria Math" panose="02040503050406030204" pitchFamily="18" charset="0"/>
                                  <a:ea typeface="宋体" panose="02010600030101010101" pitchFamily="2" charset="-122"/>
                                </a:rPr>
                                <m:t>𝐛𝐰</m:t>
                              </m:r>
                            </m:sub>
                          </m:sSub>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𝛗</m:t>
                          </m:r>
                        </m:e>
                        <m:sub>
                          <m:r>
                            <a:rPr lang="en-US" altLang="zh-CN" sz="1800" b="1" i="0" kern="100">
                              <a:solidFill>
                                <a:schemeClr val="bg1"/>
                              </a:solidFill>
                              <a:effectLst/>
                              <a:latin typeface="Cambria Math" panose="02040503050406030204" pitchFamily="18" charset="0"/>
                              <a:ea typeface="宋体" panose="02010600030101010101" pitchFamily="2" charset="-122"/>
                            </a:rPr>
                            <m:t>𝟓</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𝐋</m:t>
                          </m:r>
                        </m:e>
                        <m:sub>
                          <m:r>
                            <a:rPr lang="en-US" altLang="zh-CN" sz="1800" b="1" i="0" kern="100">
                              <a:solidFill>
                                <a:schemeClr val="bg1"/>
                              </a:solidFill>
                              <a:effectLst/>
                              <a:latin typeface="Cambria Math" panose="02040503050406030204" pitchFamily="18" charset="0"/>
                              <a:ea typeface="宋体" panose="02010600030101010101" pitchFamily="2" charset="-122"/>
                            </a:rPr>
                            <m:t>𝐝𝐫𝐨𝐩𝐬</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𝛗</m:t>
                          </m:r>
                        </m:e>
                        <m:sub>
                          <m:r>
                            <a:rPr lang="en-US" altLang="zh-CN" sz="1800" b="1" i="0" kern="100">
                              <a:solidFill>
                                <a:schemeClr val="bg1"/>
                              </a:solidFill>
                              <a:effectLst/>
                              <a:latin typeface="Cambria Math" panose="02040503050406030204" pitchFamily="18" charset="0"/>
                              <a:ea typeface="宋体" panose="02010600030101010101" pitchFamily="2" charset="-122"/>
                            </a:rPr>
                            <m:t>𝟔</m:t>
                          </m:r>
                        </m:sub>
                      </m:sSub>
                      <m:r>
                        <a:rPr lang="en-US" altLang="zh-CN" sz="1800" b="1" i="0" kern="100">
                          <a:solidFill>
                            <a:schemeClr val="bg1"/>
                          </a:solidFill>
                          <a:effectLst/>
                          <a:latin typeface="Cambria Math" panose="02040503050406030204" pitchFamily="18" charset="0"/>
                          <a:ea typeface="宋体" panose="02010600030101010101" pitchFamily="2" charset="-122"/>
                        </a:rPr>
                        <m:t>∙</m:t>
                      </m:r>
                      <m:sSub>
                        <m:sSubPr>
                          <m:ctrlPr>
                            <a:rPr lang="zh-CN" altLang="zh-CN" sz="1800" b="1" i="1" kern="100">
                              <a:solidFill>
                                <a:schemeClr val="bg1"/>
                              </a:solidFill>
                              <a:effectLst/>
                              <a:latin typeface="Cambria Math" panose="02040503050406030204" pitchFamily="18" charset="0"/>
                              <a:ea typeface="Cambria Math" panose="02040503050406030204" pitchFamily="18" charset="0"/>
                            </a:rPr>
                          </m:ctrlPr>
                        </m:sSubPr>
                        <m:e>
                          <m:r>
                            <a:rPr lang="en-US" altLang="zh-CN" sz="1800" b="1" i="0" kern="100">
                              <a:solidFill>
                                <a:schemeClr val="bg1"/>
                              </a:solidFill>
                              <a:effectLst/>
                              <a:latin typeface="Cambria Math" panose="02040503050406030204" pitchFamily="18" charset="0"/>
                              <a:ea typeface="宋体" panose="02010600030101010101" pitchFamily="2" charset="-122"/>
                            </a:rPr>
                            <m:t>𝐋</m:t>
                          </m:r>
                        </m:e>
                        <m:sub>
                          <m:r>
                            <a:rPr lang="en-US" altLang="zh-CN" sz="1800" b="1" i="0" kern="100">
                              <a:solidFill>
                                <a:schemeClr val="bg1"/>
                              </a:solidFill>
                              <a:effectLst/>
                              <a:latin typeface="Cambria Math" panose="02040503050406030204" pitchFamily="18" charset="0"/>
                              <a:ea typeface="宋体" panose="02010600030101010101" pitchFamily="2" charset="-122"/>
                            </a:rPr>
                            <m:t>𝐞𝐫𝐫𝐨𝐫𝐬</m:t>
                          </m:r>
                        </m:sub>
                      </m:sSub>
                      <m:r>
                        <a:rPr lang="en-US" altLang="zh-CN" sz="1800" b="1" i="0" kern="100">
                          <a:solidFill>
                            <a:schemeClr val="bg1"/>
                          </a:solidFill>
                          <a:effectLst/>
                          <a:latin typeface="Cambria Math" panose="02040503050406030204" pitchFamily="18" charset="0"/>
                          <a:ea typeface="宋体" panose="02010600030101010101" pitchFamily="2" charset="-122"/>
                        </a:rPr>
                        <m:t>    </m:t>
                      </m:r>
                    </m:oMath>
                  </m:oMathPara>
                </a14:m>
                <a:endParaRPr lang="zh-CN" altLang="zh-CN" sz="1800" b="1" kern="100" dirty="0">
                  <a:solidFill>
                    <a:schemeClr val="bg1"/>
                  </a:solidFill>
                  <a:effectLst/>
                  <a:latin typeface="Times New Roman" panose="02020603050405020304" pitchFamily="18" charset="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70C68CEA-AAC6-1BB1-3F3E-DF443F41C97C}"/>
                  </a:ext>
                </a:extLst>
              </p:cNvPr>
              <p:cNvSpPr txBox="1">
                <a:spLocks noRot="1" noChangeAspect="1" noMove="1" noResize="1" noEditPoints="1" noAdjustHandles="1" noChangeArrowheads="1" noChangeShapeType="1" noTextEdit="1"/>
              </p:cNvSpPr>
              <p:nvPr/>
            </p:nvSpPr>
            <p:spPr>
              <a:xfrm>
                <a:off x="1055440" y="3501008"/>
                <a:ext cx="9071146" cy="360420"/>
              </a:xfrm>
              <a:prstGeom prst="rect">
                <a:avLst/>
              </a:prstGeom>
              <a:blipFill>
                <a:blip r:embed="rId9"/>
                <a:stretch>
                  <a:fillRect b="-11864"/>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4C38ACEC-7C7E-EED9-D362-3B3268970118}"/>
              </a:ext>
            </a:extLst>
          </p:cNvPr>
          <p:cNvSpPr/>
          <p:nvPr/>
        </p:nvSpPr>
        <p:spPr>
          <a:xfrm>
            <a:off x="551384" y="836712"/>
            <a:ext cx="2448272" cy="43204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1A8B9DCC-9434-AA98-3C67-F4711CA5775E}"/>
              </a:ext>
            </a:extLst>
          </p:cNvPr>
          <p:cNvSpPr/>
          <p:nvPr/>
        </p:nvSpPr>
        <p:spPr>
          <a:xfrm>
            <a:off x="6456040" y="836712"/>
            <a:ext cx="2448272" cy="43204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FDF4313-77FA-DD90-91EA-ADC7EE05190B}"/>
              </a:ext>
            </a:extLst>
          </p:cNvPr>
          <p:cNvSpPr/>
          <p:nvPr/>
        </p:nvSpPr>
        <p:spPr>
          <a:xfrm>
            <a:off x="551384" y="3861048"/>
            <a:ext cx="2448272" cy="43204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9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25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2" nodeType="clickEffect">
                                  <p:stCondLst>
                                    <p:cond delay="0"/>
                                  </p:stCondLst>
                                  <p:childTnLst>
                                    <p:animEffect transition="out" filter="wipe(down)">
                                      <p:cBhvr>
                                        <p:cTn id="20" dur="250"/>
                                        <p:tgtEl>
                                          <p:spTgt spid="5"/>
                                        </p:tgtEl>
                                      </p:cBhvr>
                                    </p:animEffect>
                                    <p:set>
                                      <p:cBhvr>
                                        <p:cTn id="21" dur="1" fill="hold">
                                          <p:stCondLst>
                                            <p:cond delay="249"/>
                                          </p:stCondLst>
                                        </p:cTn>
                                        <p:tgtEl>
                                          <p:spTgt spid="5"/>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250"/>
                                        <p:tgtEl>
                                          <p:spTgt spid="3"/>
                                        </p:tgtEl>
                                      </p:cBhvr>
                                    </p:animEffect>
                                    <p:set>
                                      <p:cBhvr>
                                        <p:cTn id="24" dur="1" fill="hold">
                                          <p:stCondLst>
                                            <p:cond delay="249"/>
                                          </p:stCondLst>
                                        </p:cTn>
                                        <p:tgtEl>
                                          <p:spTgt spid="3"/>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250"/>
                                        <p:tgtEl>
                                          <p:spTgt spid="8"/>
                                        </p:tgtEl>
                                      </p:cBhvr>
                                    </p:animEffect>
                                    <p:set>
                                      <p:cBhvr>
                                        <p:cTn id="30" dur="1" fill="hold">
                                          <p:stCondLst>
                                            <p:cond delay="249"/>
                                          </p:stCondLst>
                                        </p:cTn>
                                        <p:tgtEl>
                                          <p:spTgt spid="8"/>
                                        </p:tgtEl>
                                        <p:attrNameLst>
                                          <p:attrName>style.visibility</p:attrName>
                                        </p:attrNameLst>
                                      </p:cBhvr>
                                      <p:to>
                                        <p:strVal val="hidden"/>
                                      </p:to>
                                    </p:se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1" animBg="1"/>
      <p:bldP spid="5" grpId="2" animBg="1"/>
      <p:bldP spid="3" grpId="0" animBg="1"/>
      <p:bldP spid="3" grpId="1" animBg="1"/>
      <p:bldP spid="6" grpId="0" animBg="1"/>
      <p:bldP spid="6"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18</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19336" y="22690"/>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组成流量矩阵的网络链路指标对比</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C63F6E18-AB19-1025-978E-D7E7002DB116}"/>
              </a:ext>
            </a:extLst>
          </p:cNvPr>
          <p:cNvSpPr txBox="1"/>
          <p:nvPr/>
        </p:nvSpPr>
        <p:spPr>
          <a:xfrm>
            <a:off x="6168008" y="4365104"/>
            <a:ext cx="5904656" cy="1289071"/>
          </a:xfrm>
          <a:prstGeom prst="rect">
            <a:avLst/>
          </a:prstGeom>
          <a:noFill/>
        </p:spPr>
        <p:txBody>
          <a:bodyPr wrap="square">
            <a:spAutoFit/>
          </a:bodyPr>
          <a:lstStyle/>
          <a:p>
            <a:pPr>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      六个网络链路指标组成的流量矩阵，能够获得更高的</a:t>
            </a:r>
            <a:endParaRPr lang="en-US" altLang="zh-CN" dirty="0">
              <a:solidFill>
                <a:srgbClr val="060F18"/>
              </a:solidFill>
              <a:latin typeface="Times New Roman" panose="02020603050405020304" pitchFamily="18" charset="0"/>
              <a:ea typeface="微软雅黑" panose="020B0503020204020204" pitchFamily="34" charset="-122"/>
            </a:endParaRPr>
          </a:p>
          <a:p>
            <a:pPr>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奖励值，使 </a:t>
            </a:r>
            <a:r>
              <a:rPr lang="en-US" altLang="zh-CN" dirty="0">
                <a:solidFill>
                  <a:srgbClr val="060F18"/>
                </a:solidFill>
                <a:latin typeface="Times New Roman" panose="02020603050405020304" pitchFamily="18" charset="0"/>
                <a:ea typeface="微软雅黑" panose="020B0503020204020204" pitchFamily="34" charset="-122"/>
              </a:rPr>
              <a:t>DRL-TP </a:t>
            </a:r>
            <a:r>
              <a:rPr lang="zh-CN" altLang="en-US" dirty="0">
                <a:solidFill>
                  <a:srgbClr val="060F18"/>
                </a:solidFill>
                <a:latin typeface="Times New Roman" panose="02020603050405020304" pitchFamily="18" charset="0"/>
                <a:ea typeface="微软雅黑" panose="020B0503020204020204" pitchFamily="34" charset="-122"/>
              </a:rPr>
              <a:t>智能路由算法表现出更加优异的性能</a:t>
            </a:r>
            <a:br>
              <a:rPr lang="zh-CN" altLang="en-US" dirty="0">
                <a:solidFill>
                  <a:srgbClr val="060F18"/>
                </a:solidFill>
                <a:latin typeface="Times New Roman" panose="02020603050405020304" pitchFamily="18" charset="0"/>
                <a:ea typeface="微软雅黑" panose="020B0503020204020204" pitchFamily="34" charset="-122"/>
              </a:rPr>
            </a:br>
            <a:endParaRPr lang="zh-CN" altLang="en-US" dirty="0">
              <a:solidFill>
                <a:srgbClr val="060F18"/>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3215F028-9867-D12D-CCA9-B0CE448501F3}"/>
              </a:ext>
            </a:extLst>
          </p:cNvPr>
          <p:cNvSpPr txBox="1"/>
          <p:nvPr/>
        </p:nvSpPr>
        <p:spPr>
          <a:xfrm>
            <a:off x="8904312" y="3501008"/>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(b)</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D2F1B95-810E-F18C-7166-DB922B78F4B0}"/>
              </a:ext>
            </a:extLst>
          </p:cNvPr>
          <p:cNvSpPr txBox="1"/>
          <p:nvPr/>
        </p:nvSpPr>
        <p:spPr>
          <a:xfrm>
            <a:off x="2999656" y="6504724"/>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(c)</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E0CDC06-6218-F361-C9F1-A42C574E27B5}"/>
              </a:ext>
            </a:extLst>
          </p:cNvPr>
          <p:cNvSpPr txBox="1"/>
          <p:nvPr/>
        </p:nvSpPr>
        <p:spPr>
          <a:xfrm>
            <a:off x="2999656" y="3429000"/>
            <a:ext cx="93610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cs typeface="Times New Roman" panose="02020603050405020304" pitchFamily="18" charset="0"/>
              </a:rPr>
              <a:t>(a)</a:t>
            </a:r>
            <a:endParaRPr lang="zh-CN" altLang="en-US" sz="1600" dirty="0">
              <a:solidFill>
                <a:srgbClr val="060F18"/>
              </a:solidFill>
              <a:latin typeface="Times New Roman" panose="02020603050405020304" pitchFamily="18" charset="0"/>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192A2544-1DDC-A437-59BF-66509F32726C}"/>
              </a:ext>
            </a:extLst>
          </p:cNvPr>
          <p:cNvGraphicFramePr>
            <a:graphicFrameLocks/>
          </p:cNvGraphicFramePr>
          <p:nvPr>
            <p:extLst>
              <p:ext uri="{D42A27DB-BD31-4B8C-83A1-F6EECF244321}">
                <p14:modId xmlns:p14="http://schemas.microsoft.com/office/powerpoint/2010/main" val="840758971"/>
              </p:ext>
            </p:extLst>
          </p:nvPr>
        </p:nvGraphicFramePr>
        <p:xfrm>
          <a:off x="119336" y="692696"/>
          <a:ext cx="5911200" cy="2736000"/>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6267" t="10594" r="8727"/>
                      <a:stretch>
                        <a:fillRect/>
                      </a:stretch>
                    </p:blipFill>
                    <p:spPr bwMode="auto">
                      <a:xfrm>
                        <a:off x="119336" y="692696"/>
                        <a:ext cx="59112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a:extLst>
              <a:ext uri="{FF2B5EF4-FFF2-40B4-BE49-F238E27FC236}">
                <a16:creationId xmlns:a16="http://schemas.microsoft.com/office/drawing/2014/main" id="{A9BD8F91-4727-9AEB-1C72-6279EFE739FC}"/>
              </a:ext>
            </a:extLst>
          </p:cNvPr>
          <p:cNvGraphicFramePr>
            <a:graphicFrameLocks/>
          </p:cNvGraphicFramePr>
          <p:nvPr>
            <p:extLst>
              <p:ext uri="{D42A27DB-BD31-4B8C-83A1-F6EECF244321}">
                <p14:modId xmlns:p14="http://schemas.microsoft.com/office/powerpoint/2010/main" val="4163669295"/>
              </p:ext>
            </p:extLst>
          </p:nvPr>
        </p:nvGraphicFramePr>
        <p:xfrm>
          <a:off x="6096000" y="692696"/>
          <a:ext cx="5911200" cy="2736000"/>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l="6955" t="10594" r="9120"/>
                      <a:stretch>
                        <a:fillRect/>
                      </a:stretch>
                    </p:blipFill>
                    <p:spPr bwMode="auto">
                      <a:xfrm>
                        <a:off x="6096000" y="692696"/>
                        <a:ext cx="59112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4A096836-7DE1-8B24-B631-08E67AD67B8F}"/>
              </a:ext>
            </a:extLst>
          </p:cNvPr>
          <p:cNvGraphicFramePr>
            <a:graphicFrameLocks/>
          </p:cNvGraphicFramePr>
          <p:nvPr>
            <p:extLst>
              <p:ext uri="{D42A27DB-BD31-4B8C-83A1-F6EECF244321}">
                <p14:modId xmlns:p14="http://schemas.microsoft.com/office/powerpoint/2010/main" val="1126069236"/>
              </p:ext>
            </p:extLst>
          </p:nvPr>
        </p:nvGraphicFramePr>
        <p:xfrm>
          <a:off x="119336" y="3789344"/>
          <a:ext cx="5911200" cy="2736000"/>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l="7054" t="10498" r="9251"/>
                      <a:stretch>
                        <a:fillRect/>
                      </a:stretch>
                    </p:blipFill>
                    <p:spPr bwMode="auto">
                      <a:xfrm>
                        <a:off x="119336" y="3789344"/>
                        <a:ext cx="59112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圆角 2">
            <a:extLst>
              <a:ext uri="{FF2B5EF4-FFF2-40B4-BE49-F238E27FC236}">
                <a16:creationId xmlns:a16="http://schemas.microsoft.com/office/drawing/2014/main" id="{AC4D65EB-FA91-C3CE-990A-6B56CBAFAF9B}"/>
              </a:ext>
            </a:extLst>
          </p:cNvPr>
          <p:cNvSpPr/>
          <p:nvPr/>
        </p:nvSpPr>
        <p:spPr>
          <a:xfrm>
            <a:off x="551384" y="779646"/>
            <a:ext cx="2232248" cy="48911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86123018-3228-AA30-68AE-D83060A45159}"/>
              </a:ext>
            </a:extLst>
          </p:cNvPr>
          <p:cNvSpPr/>
          <p:nvPr/>
        </p:nvSpPr>
        <p:spPr>
          <a:xfrm>
            <a:off x="6456040" y="764704"/>
            <a:ext cx="2232248" cy="48911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86E3D2B-CAD5-6A27-6BFD-229740867131}"/>
              </a:ext>
            </a:extLst>
          </p:cNvPr>
          <p:cNvSpPr/>
          <p:nvPr/>
        </p:nvSpPr>
        <p:spPr>
          <a:xfrm>
            <a:off x="479376" y="3875990"/>
            <a:ext cx="2232248" cy="48911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94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1" nodeType="clickEffect">
                                  <p:stCondLst>
                                    <p:cond delay="0"/>
                                  </p:stCondLst>
                                  <p:childTnLst>
                                    <p:animEffect transition="out" filter="wipe(down)">
                                      <p:cBhvr>
                                        <p:cTn id="17" dur="250"/>
                                        <p:tgtEl>
                                          <p:spTgt spid="3"/>
                                        </p:tgtEl>
                                      </p:cBhvr>
                                    </p:animEffect>
                                    <p:set>
                                      <p:cBhvr>
                                        <p:cTn id="18" dur="1" fill="hold">
                                          <p:stCondLst>
                                            <p:cond delay="249"/>
                                          </p:stCondLst>
                                        </p:cTn>
                                        <p:tgtEl>
                                          <p:spTgt spid="3"/>
                                        </p:tgtEl>
                                        <p:attrNameLst>
                                          <p:attrName>style.visibility</p:attrName>
                                        </p:attrNameLst>
                                      </p:cBhvr>
                                      <p:to>
                                        <p:strVal val="hidden"/>
                                      </p:to>
                                    </p:set>
                                  </p:childTnLst>
                                </p:cTn>
                              </p:par>
                              <p:par>
                                <p:cTn id="19" presetID="22" presetClass="exit" presetSubtype="4" fill="hold" grpId="1" nodeType="withEffect">
                                  <p:stCondLst>
                                    <p:cond delay="0"/>
                                  </p:stCondLst>
                                  <p:childTnLst>
                                    <p:animEffect transition="out" filter="wipe(down)">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2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3" grpId="1" animBg="1"/>
      <p:bldP spid="4" grpId="0" animBg="1"/>
      <p:bldP spid="4" grpId="1" animBg="1"/>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19</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19336" y="22690"/>
            <a:ext cx="8496944" cy="1046440"/>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深度强化学习算法性能对比</a:t>
            </a:r>
          </a:p>
          <a:p>
            <a:pPr marL="285750" indent="-285750" algn="just">
              <a:buFont typeface="Wingdings" panose="05000000000000000000" pitchFamily="2" charset="2"/>
              <a:buChar char="l"/>
            </a:pP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C63F6E18-AB19-1025-978E-D7E7002DB116}"/>
              </a:ext>
            </a:extLst>
          </p:cNvPr>
          <p:cNvSpPr txBox="1"/>
          <p:nvPr/>
        </p:nvSpPr>
        <p:spPr>
          <a:xfrm>
            <a:off x="983432" y="5301208"/>
            <a:ext cx="10519413" cy="1289071"/>
          </a:xfrm>
          <a:prstGeom prst="rect">
            <a:avLst/>
          </a:prstGeom>
          <a:noFill/>
        </p:spPr>
        <p:txBody>
          <a:bodyPr wrap="square">
            <a:spAutoFit/>
          </a:bodyPr>
          <a:lstStyle/>
          <a:p>
            <a:pPr indent="457200">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相较于</a:t>
            </a:r>
            <a:r>
              <a:rPr lang="en-US" altLang="zh-CN" dirty="0">
                <a:solidFill>
                  <a:srgbClr val="060F18"/>
                </a:solidFill>
                <a:latin typeface="Times New Roman" panose="02020603050405020304" pitchFamily="18" charset="0"/>
                <a:ea typeface="微软雅黑" panose="020B0503020204020204" pitchFamily="34" charset="-122"/>
              </a:rPr>
              <a:t>DDPG</a:t>
            </a:r>
            <a:r>
              <a:rPr lang="zh-CN" altLang="en-US" dirty="0">
                <a:solidFill>
                  <a:srgbClr val="060F18"/>
                </a:solidFill>
                <a:latin typeface="Times New Roman" panose="02020603050405020304" pitchFamily="18" charset="0"/>
                <a:ea typeface="微软雅黑" panose="020B0503020204020204" pitchFamily="34" charset="-122"/>
              </a:rPr>
              <a:t>和</a:t>
            </a:r>
            <a:r>
              <a:rPr lang="en-US" altLang="zh-CN" dirty="0">
                <a:solidFill>
                  <a:srgbClr val="060F18"/>
                </a:solidFill>
                <a:latin typeface="Times New Roman" panose="02020603050405020304" pitchFamily="18" charset="0"/>
                <a:ea typeface="微软雅黑" panose="020B0503020204020204" pitchFamily="34" charset="-122"/>
              </a:rPr>
              <a:t>PPO</a:t>
            </a:r>
            <a:r>
              <a:rPr lang="zh-CN" altLang="en-US" dirty="0">
                <a:solidFill>
                  <a:srgbClr val="060F18"/>
                </a:solidFill>
                <a:latin typeface="Times New Roman" panose="02020603050405020304" pitchFamily="18" charset="0"/>
                <a:ea typeface="微软雅黑" panose="020B0503020204020204" pitchFamily="34" charset="-122"/>
              </a:rPr>
              <a:t>两种深度强化学习算法，</a:t>
            </a:r>
            <a:r>
              <a:rPr lang="en-US" altLang="zh-CN" dirty="0">
                <a:solidFill>
                  <a:srgbClr val="060F18"/>
                </a:solidFill>
                <a:latin typeface="Times New Roman" panose="02020603050405020304" pitchFamily="18" charset="0"/>
                <a:ea typeface="微软雅黑" panose="020B0503020204020204" pitchFamily="34" charset="-122"/>
              </a:rPr>
              <a:t>Dueling DQN</a:t>
            </a:r>
            <a:r>
              <a:rPr lang="zh-CN" altLang="en-US" dirty="0">
                <a:solidFill>
                  <a:srgbClr val="060F18"/>
                </a:solidFill>
                <a:latin typeface="Times New Roman" panose="02020603050405020304" pitchFamily="18" charset="0"/>
                <a:ea typeface="微软雅黑" panose="020B0503020204020204" pitchFamily="34" charset="-122"/>
              </a:rPr>
              <a:t>强化算法能够在较短时间内使</a:t>
            </a: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智能路由算法到达收敛状态</a:t>
            </a:r>
            <a:br>
              <a:rPr lang="zh-CN" altLang="en-US" dirty="0">
                <a:solidFill>
                  <a:srgbClr val="060F18"/>
                </a:solidFill>
                <a:latin typeface="Times New Roman" panose="02020603050405020304" pitchFamily="18" charset="0"/>
                <a:ea typeface="微软雅黑" panose="020B0503020204020204" pitchFamily="34" charset="-122"/>
              </a:rPr>
            </a:br>
            <a:endParaRPr lang="zh-CN" altLang="en-US" dirty="0">
              <a:solidFill>
                <a:srgbClr val="060F18"/>
              </a:solidFill>
              <a:latin typeface="Times New Roman" panose="02020603050405020304" pitchFamily="18" charset="0"/>
              <a:ea typeface="微软雅黑" panose="020B0503020204020204" pitchFamily="34" charset="-122"/>
            </a:endParaRPr>
          </a:p>
        </p:txBody>
      </p:sp>
      <p:sp>
        <p:nvSpPr>
          <p:cNvPr id="16" name="文本框 15">
            <a:extLst>
              <a:ext uri="{FF2B5EF4-FFF2-40B4-BE49-F238E27FC236}">
                <a16:creationId xmlns:a16="http://schemas.microsoft.com/office/drawing/2014/main" id="{6E0CDC06-6218-F361-C9F1-A42C574E27B5}"/>
              </a:ext>
            </a:extLst>
          </p:cNvPr>
          <p:cNvSpPr txBox="1"/>
          <p:nvPr/>
        </p:nvSpPr>
        <p:spPr>
          <a:xfrm>
            <a:off x="1847528" y="4653136"/>
            <a:ext cx="3816424"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Dueling DQN</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DDPG</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对比</a:t>
            </a:r>
          </a:p>
        </p:txBody>
      </p:sp>
      <p:pic>
        <p:nvPicPr>
          <p:cNvPr id="3" name="图片 2">
            <a:extLst>
              <a:ext uri="{FF2B5EF4-FFF2-40B4-BE49-F238E27FC236}">
                <a16:creationId xmlns:a16="http://schemas.microsoft.com/office/drawing/2014/main" id="{6120467A-AD24-9DCB-67A3-E4C2F228F9B8}"/>
              </a:ext>
            </a:extLst>
          </p:cNvPr>
          <p:cNvPicPr>
            <a:picLocks/>
          </p:cNvPicPr>
          <p:nvPr/>
        </p:nvPicPr>
        <p:blipFill>
          <a:blip r:embed="rId3" cstate="print">
            <a:extLst>
              <a:ext uri="{28A0092B-C50C-407E-A947-70E740481C1C}">
                <a14:useLocalDpi xmlns:a14="http://schemas.microsoft.com/office/drawing/2010/main" val="0"/>
              </a:ext>
            </a:extLst>
          </a:blip>
          <a:srcRect l="5701" t="9740" r="9261"/>
          <a:stretch>
            <a:fillRect/>
          </a:stretch>
        </p:blipFill>
        <p:spPr bwMode="auto">
          <a:xfrm>
            <a:off x="0" y="1412776"/>
            <a:ext cx="5911200" cy="3153600"/>
          </a:xfrm>
          <a:prstGeom prst="rect">
            <a:avLst/>
          </a:prstGeom>
          <a:noFill/>
          <a:ln>
            <a:noFill/>
          </a:ln>
        </p:spPr>
      </p:pic>
      <p:pic>
        <p:nvPicPr>
          <p:cNvPr id="4" name="图片 3">
            <a:extLst>
              <a:ext uri="{FF2B5EF4-FFF2-40B4-BE49-F238E27FC236}">
                <a16:creationId xmlns:a16="http://schemas.microsoft.com/office/drawing/2014/main" id="{6497BB04-37A5-B99D-96E1-FC4C18EE4E0C}"/>
              </a:ext>
            </a:extLst>
          </p:cNvPr>
          <p:cNvPicPr>
            <a:picLocks noChangeAspect="1"/>
          </p:cNvPicPr>
          <p:nvPr/>
        </p:nvPicPr>
        <p:blipFill>
          <a:blip r:embed="rId4" cstate="print">
            <a:extLst>
              <a:ext uri="{28A0092B-C50C-407E-A947-70E740481C1C}">
                <a14:useLocalDpi xmlns:a14="http://schemas.microsoft.com/office/drawing/2010/main" val="0"/>
              </a:ext>
            </a:extLst>
          </a:blip>
          <a:srcRect l="6142" t="9332" r="9276"/>
          <a:stretch>
            <a:fillRect/>
          </a:stretch>
        </p:blipFill>
        <p:spPr bwMode="auto">
          <a:xfrm>
            <a:off x="5970063" y="1431128"/>
            <a:ext cx="6193172" cy="3150000"/>
          </a:xfrm>
          <a:prstGeom prst="rect">
            <a:avLst/>
          </a:prstGeom>
          <a:noFill/>
          <a:ln>
            <a:noFill/>
          </a:ln>
        </p:spPr>
      </p:pic>
      <p:sp>
        <p:nvSpPr>
          <p:cNvPr id="7" name="文本框 6">
            <a:extLst>
              <a:ext uri="{FF2B5EF4-FFF2-40B4-BE49-F238E27FC236}">
                <a16:creationId xmlns:a16="http://schemas.microsoft.com/office/drawing/2014/main" id="{ACCDAF33-D9E7-7589-FD3A-3DD54ED5EAAF}"/>
              </a:ext>
            </a:extLst>
          </p:cNvPr>
          <p:cNvSpPr txBox="1"/>
          <p:nvPr/>
        </p:nvSpPr>
        <p:spPr>
          <a:xfrm>
            <a:off x="7824192" y="4581128"/>
            <a:ext cx="6098874" cy="338554"/>
          </a:xfrm>
          <a:prstGeom prst="rect">
            <a:avLst/>
          </a:prstGeom>
          <a:noFill/>
        </p:spPr>
        <p:txBody>
          <a:bodyPr wrap="square">
            <a:spAutoFit/>
          </a:bodyPr>
          <a:lstStyle/>
          <a:p>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Dueling DQN</a:t>
            </a:r>
            <a:r>
              <a:rPr lang="zh-CN"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PPO</a:t>
            </a:r>
            <a:r>
              <a:rPr lang="zh-CN"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对比</a:t>
            </a:r>
            <a:endPar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060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0" y="1"/>
            <a:ext cx="12192000" cy="6858000"/>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圆角 4"/>
          <p:cNvSpPr/>
          <p:nvPr/>
        </p:nvSpPr>
        <p:spPr>
          <a:xfrm>
            <a:off x="460514" y="394746"/>
            <a:ext cx="11669484" cy="6418942"/>
          </a:xfrm>
          <a:prstGeom prst="roundRect">
            <a:avLst>
              <a:gd name="adj" fmla="val 4546"/>
            </a:avLst>
          </a:prstGeom>
          <a:solidFill>
            <a:schemeClr val="bg1"/>
          </a:solidFill>
          <a:ln>
            <a:noFill/>
          </a:ln>
          <a:effectLst>
            <a:outerShdw blurRad="63500" algn="ctr"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 name="组合 1"/>
          <p:cNvGrpSpPr/>
          <p:nvPr/>
        </p:nvGrpSpPr>
        <p:grpSpPr>
          <a:xfrm rot="16200000">
            <a:off x="656905" y="1629096"/>
            <a:ext cx="2808514" cy="3599808"/>
            <a:chOff x="5047737" y="219528"/>
            <a:chExt cx="2086286" cy="2674094"/>
          </a:xfrm>
        </p:grpSpPr>
        <p:sp>
          <p:nvSpPr>
            <p:cNvPr id="12" name="矩形: 圆顶角 11"/>
            <p:cNvSpPr/>
            <p:nvPr/>
          </p:nvSpPr>
          <p:spPr>
            <a:xfrm rot="10800000">
              <a:off x="5047737" y="219528"/>
              <a:ext cx="2086286" cy="2674094"/>
            </a:xfrm>
            <a:prstGeom prst="round2SameRect">
              <a:avLst>
                <a:gd name="adj1" fmla="val 50000"/>
                <a:gd name="adj2" fmla="val 0"/>
              </a:avLst>
            </a:prstGeom>
            <a:solidFill>
              <a:srgbClr val="1C4372"/>
            </a:solidFill>
            <a:ln>
              <a:noFill/>
            </a:ln>
            <a:effectLst>
              <a:outerShdw blurRad="50800" dist="38100" dir="16200000" sx="99000" sy="9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42280" y="1140465"/>
              <a:ext cx="1528882" cy="1531978"/>
              <a:chOff x="10176134" y="157468"/>
              <a:chExt cx="1773386" cy="1776980"/>
            </a:xfrm>
            <a:solidFill>
              <a:schemeClr val="bg1"/>
            </a:solidFill>
            <a:effectLst/>
          </p:grpSpPr>
          <p:sp>
            <p:nvSpPr>
              <p:cNvPr id="21" name="椭圆 80"/>
              <p:cNvSpPr/>
              <p:nvPr/>
            </p:nvSpPr>
            <p:spPr bwMode="auto">
              <a:xfrm>
                <a:off x="10176134" y="157468"/>
                <a:ext cx="1773386" cy="1776980"/>
              </a:xfrm>
              <a:prstGeom prst="ellipse">
                <a:avLst/>
              </a:prstGeom>
              <a:grp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nvGrpSpPr>
              <p:cNvPr id="15" name="组合 14"/>
              <p:cNvGrpSpPr/>
              <p:nvPr/>
            </p:nvGrpSpPr>
            <p:grpSpPr>
              <a:xfrm>
                <a:off x="10638670" y="749095"/>
                <a:ext cx="823442" cy="585626"/>
                <a:chOff x="1743075" y="720725"/>
                <a:chExt cx="5573713" cy="3963988"/>
              </a:xfrm>
              <a:grpFill/>
            </p:grpSpPr>
            <p:sp>
              <p:nvSpPr>
                <p:cNvPr id="16"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grpSp>
        <p:nvGrpSpPr>
          <p:cNvPr id="41" name="组合 40"/>
          <p:cNvGrpSpPr/>
          <p:nvPr/>
        </p:nvGrpSpPr>
        <p:grpSpPr>
          <a:xfrm>
            <a:off x="1204139" y="2773220"/>
            <a:ext cx="2669236" cy="1231107"/>
            <a:chOff x="4761382" y="742135"/>
            <a:chExt cx="2669236" cy="1231107"/>
          </a:xfrm>
        </p:grpSpPr>
        <p:sp>
          <p:nvSpPr>
            <p:cNvPr id="42" name="文本框 41"/>
            <p:cNvSpPr txBox="1"/>
            <p:nvPr/>
          </p:nvSpPr>
          <p:spPr>
            <a:xfrm>
              <a:off x="4761382" y="1573132"/>
              <a:ext cx="2669236" cy="400110"/>
            </a:xfrm>
            <a:prstGeom prst="rect">
              <a:avLst/>
            </a:prstGeom>
            <a:noFill/>
          </p:spPr>
          <p:txBody>
            <a:bodyPr wrap="square" rtlCol="0">
              <a:spAutoFit/>
            </a:bodyPr>
            <a:lstStyle/>
            <a:p>
              <a:pPr algn="ctr"/>
              <a:r>
                <a:rPr lang="en-US" altLang="zh-CN" sz="2000" b="1"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2000" b="1"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4761382" y="742135"/>
              <a:ext cx="2669236" cy="830997"/>
            </a:xfrm>
            <a:prstGeom prst="rect">
              <a:avLst/>
            </a:prstGeom>
            <a:noFill/>
          </p:spPr>
          <p:txBody>
            <a:bodyPr wrap="square" rtlCol="0">
              <a:spAutoFit/>
            </a:bodyPr>
            <a:lstStyle/>
            <a:p>
              <a:pPr algn="ctr"/>
              <a:r>
                <a:rPr lang="zh-CN" altLang="en-US" sz="4800" b="1"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目录</a:t>
              </a:r>
            </a:p>
          </p:txBody>
        </p:sp>
      </p:grpSp>
      <p:sp>
        <p:nvSpPr>
          <p:cNvPr id="61" name="WordArt 8">
            <a:extLst>
              <a:ext uri="{FF2B5EF4-FFF2-40B4-BE49-F238E27FC236}">
                <a16:creationId xmlns:a16="http://schemas.microsoft.com/office/drawing/2014/main" id="{D450DDA3-61CC-4B9C-8812-646F12BC7CC7}"/>
              </a:ext>
            </a:extLst>
          </p:cNvPr>
          <p:cNvSpPr>
            <a:spLocks noChangeArrowheads="1" noChangeShapeType="1" noTextEdit="1"/>
          </p:cNvSpPr>
          <p:nvPr/>
        </p:nvSpPr>
        <p:spPr bwMode="auto">
          <a:xfrm>
            <a:off x="4905984" y="2148958"/>
            <a:ext cx="541141" cy="254000"/>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spcBef>
                <a:spcPts val="0"/>
              </a:spcBef>
              <a:spcAft>
                <a:spcPts val="0"/>
              </a:spcAft>
              <a:defRPr/>
            </a:pPr>
            <a:r>
              <a:rPr lang="en-US" altLang="zh-CN" sz="1400" kern="10" spc="-70" dirty="0">
                <a:solidFill>
                  <a:srgbClr val="FFFFFF"/>
                </a:solidFill>
                <a:latin typeface="Arial Black"/>
              </a:rPr>
              <a:t>02</a:t>
            </a:r>
            <a:endParaRPr lang="zh-CN" altLang="en-US" sz="1400" kern="10" spc="-70" dirty="0">
              <a:solidFill>
                <a:srgbClr val="FFFFFF"/>
              </a:solidFill>
              <a:latin typeface="Arial Black"/>
            </a:endParaRPr>
          </a:p>
        </p:txBody>
      </p:sp>
      <p:sp>
        <p:nvSpPr>
          <p:cNvPr id="62" name="WordArt 11">
            <a:extLst>
              <a:ext uri="{FF2B5EF4-FFF2-40B4-BE49-F238E27FC236}">
                <a16:creationId xmlns:a16="http://schemas.microsoft.com/office/drawing/2014/main" id="{2D81CD81-26C4-4389-9C64-4BCE79A9D5DA}"/>
              </a:ext>
            </a:extLst>
          </p:cNvPr>
          <p:cNvSpPr>
            <a:spLocks noChangeArrowheads="1" noChangeShapeType="1" noTextEdit="1"/>
          </p:cNvSpPr>
          <p:nvPr/>
        </p:nvSpPr>
        <p:spPr bwMode="auto">
          <a:xfrm>
            <a:off x="4957581" y="3647558"/>
            <a:ext cx="541141" cy="254000"/>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spcBef>
                <a:spcPts val="0"/>
              </a:spcBef>
              <a:spcAft>
                <a:spcPts val="0"/>
              </a:spcAft>
              <a:defRPr/>
            </a:pPr>
            <a:r>
              <a:rPr lang="en-US" altLang="zh-CN" sz="1400" kern="10" spc="-70" dirty="0">
                <a:solidFill>
                  <a:srgbClr val="FFFFFF"/>
                </a:solidFill>
                <a:latin typeface="Arial Black"/>
              </a:rPr>
              <a:t>04</a:t>
            </a:r>
            <a:endParaRPr lang="zh-CN" altLang="en-US" sz="1400" kern="10" spc="-70" dirty="0">
              <a:solidFill>
                <a:srgbClr val="FFFFFF"/>
              </a:solidFill>
              <a:latin typeface="Arial Black"/>
            </a:endParaRPr>
          </a:p>
        </p:txBody>
      </p:sp>
      <p:sp>
        <p:nvSpPr>
          <p:cNvPr id="63" name="矩形 62">
            <a:extLst>
              <a:ext uri="{FF2B5EF4-FFF2-40B4-BE49-F238E27FC236}">
                <a16:creationId xmlns:a16="http://schemas.microsoft.com/office/drawing/2014/main" id="{E48B5356-07CF-4EB9-98CA-FCD63C82244D}"/>
              </a:ext>
            </a:extLst>
          </p:cNvPr>
          <p:cNvSpPr/>
          <p:nvPr/>
        </p:nvSpPr>
        <p:spPr>
          <a:xfrm>
            <a:off x="4997350" y="1464581"/>
            <a:ext cx="6533807" cy="607782"/>
          </a:xfrm>
          <a:prstGeom prst="rect">
            <a:avLst/>
          </a:prstGeom>
          <a:solidFill>
            <a:schemeClr val="bg1">
              <a:lumMod val="85000"/>
            </a:schemeClr>
          </a:solidFill>
          <a:ln w="1905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3200" b="1" dirty="0">
                <a:solidFill>
                  <a:srgbClr val="1C4372"/>
                </a:solidFill>
                <a:latin typeface="微软雅黑" panose="020B0503020204020204" pitchFamily="34" charset="-122"/>
                <a:ea typeface="微软雅黑" panose="020B0503020204020204" pitchFamily="34" charset="-122"/>
              </a:rPr>
              <a:t>研究背景及意义</a:t>
            </a:r>
          </a:p>
        </p:txBody>
      </p:sp>
      <p:sp>
        <p:nvSpPr>
          <p:cNvPr id="64" name="AutoShape 48">
            <a:extLst>
              <a:ext uri="{FF2B5EF4-FFF2-40B4-BE49-F238E27FC236}">
                <a16:creationId xmlns:a16="http://schemas.microsoft.com/office/drawing/2014/main" id="{10633777-9DB3-4771-9612-E1836B8D6854}"/>
              </a:ext>
            </a:extLst>
          </p:cNvPr>
          <p:cNvSpPr>
            <a:spLocks noChangeArrowheads="1"/>
          </p:cNvSpPr>
          <p:nvPr/>
        </p:nvSpPr>
        <p:spPr bwMode="auto">
          <a:xfrm>
            <a:off x="4505411" y="1258261"/>
            <a:ext cx="984168" cy="948066"/>
          </a:xfrm>
          <a:prstGeom prst="diamond">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r>
              <a:rPr lang="en-US" altLang="zh-CN" sz="3200" b="1" dirty="0">
                <a:solidFill>
                  <a:schemeClr val="lt1"/>
                </a:solidFill>
                <a:latin typeface="Times New Roman" panose="02020603050405020304" pitchFamily="18" charset="0"/>
                <a:cs typeface="Times New Roman" panose="02020603050405020304" pitchFamily="18" charset="0"/>
              </a:rPr>
              <a:t>1</a:t>
            </a:r>
            <a:endParaRPr lang="zh-CN" altLang="en-US" sz="3200" b="1" dirty="0">
              <a:solidFill>
                <a:schemeClr val="lt1"/>
              </a:solidFill>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77C86D33-0EE0-4FD8-85E1-F9876EFAEE75}"/>
              </a:ext>
            </a:extLst>
          </p:cNvPr>
          <p:cNvSpPr/>
          <p:nvPr/>
        </p:nvSpPr>
        <p:spPr>
          <a:xfrm>
            <a:off x="5025195" y="2431128"/>
            <a:ext cx="6533808" cy="590552"/>
          </a:xfrm>
          <a:prstGeom prst="rect">
            <a:avLst/>
          </a:prstGeom>
          <a:solidFill>
            <a:schemeClr val="bg1">
              <a:lumMod val="85000"/>
            </a:schemeClr>
          </a:solidFill>
          <a:ln w="1905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3200" b="1" dirty="0">
                <a:solidFill>
                  <a:srgbClr val="1C4372"/>
                </a:solidFill>
                <a:latin typeface="微软雅黑" panose="020B0503020204020204" pitchFamily="34" charset="-122"/>
                <a:ea typeface="微软雅黑" panose="020B0503020204020204" pitchFamily="34" charset="-122"/>
              </a:rPr>
              <a:t>研究现状</a:t>
            </a:r>
          </a:p>
        </p:txBody>
      </p:sp>
      <p:sp>
        <p:nvSpPr>
          <p:cNvPr id="72" name="AutoShape 48">
            <a:extLst>
              <a:ext uri="{FF2B5EF4-FFF2-40B4-BE49-F238E27FC236}">
                <a16:creationId xmlns:a16="http://schemas.microsoft.com/office/drawing/2014/main" id="{DF8B183A-A237-4225-8A8D-94F5D57A8121}"/>
              </a:ext>
            </a:extLst>
          </p:cNvPr>
          <p:cNvSpPr>
            <a:spLocks noChangeArrowheads="1"/>
          </p:cNvSpPr>
          <p:nvPr/>
        </p:nvSpPr>
        <p:spPr bwMode="auto">
          <a:xfrm>
            <a:off x="4488682" y="2208120"/>
            <a:ext cx="984168" cy="948066"/>
          </a:xfrm>
          <a:prstGeom prst="diamond">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r>
              <a:rPr lang="en-US" altLang="zh-CN" sz="3200" b="1" dirty="0">
                <a:latin typeface="Times New Roman" panose="02020603050405020304" pitchFamily="18" charset="0"/>
                <a:cs typeface="Times New Roman" panose="02020603050405020304" pitchFamily="18" charset="0"/>
              </a:rPr>
              <a:t>2</a:t>
            </a:r>
            <a:endParaRPr lang="zh-CN" altLang="en-US" sz="3200" b="1" dirty="0">
              <a:solidFill>
                <a:schemeClr val="lt1"/>
              </a:solidFill>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7DB89E8-21A0-4CE6-9C3A-D84C0F36BB15}"/>
              </a:ext>
            </a:extLst>
          </p:cNvPr>
          <p:cNvSpPr/>
          <p:nvPr/>
        </p:nvSpPr>
        <p:spPr>
          <a:xfrm>
            <a:off x="5111534" y="3374959"/>
            <a:ext cx="6441618" cy="577838"/>
          </a:xfrm>
          <a:prstGeom prst="rect">
            <a:avLst/>
          </a:prstGeom>
          <a:solidFill>
            <a:schemeClr val="bg1">
              <a:lumMod val="85000"/>
            </a:schemeClr>
          </a:solidFill>
          <a:ln w="1905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b="1" dirty="0">
                <a:solidFill>
                  <a:srgbClr val="1C4372"/>
                </a:solidFill>
                <a:latin typeface="微软雅黑" panose="020B0503020204020204" pitchFamily="34" charset="-122"/>
                <a:ea typeface="微软雅黑" panose="020B0503020204020204" pitchFamily="34" charset="-122"/>
              </a:rPr>
              <a:t>   SDN</a:t>
            </a:r>
            <a:r>
              <a:rPr lang="zh-CN" altLang="en-US" sz="3200" b="1" dirty="0">
                <a:solidFill>
                  <a:srgbClr val="1C4372"/>
                </a:solidFill>
                <a:latin typeface="微软雅黑" panose="020B0503020204020204" pitchFamily="34" charset="-122"/>
                <a:ea typeface="微软雅黑" panose="020B0503020204020204" pitchFamily="34" charset="-122"/>
              </a:rPr>
              <a:t>单控制器下智能路由方法</a:t>
            </a:r>
          </a:p>
        </p:txBody>
      </p:sp>
      <p:sp>
        <p:nvSpPr>
          <p:cNvPr id="80" name="AutoShape 48">
            <a:extLst>
              <a:ext uri="{FF2B5EF4-FFF2-40B4-BE49-F238E27FC236}">
                <a16:creationId xmlns:a16="http://schemas.microsoft.com/office/drawing/2014/main" id="{F0F14ACD-F5EA-45C7-B0B3-8D32E162FFD9}"/>
              </a:ext>
            </a:extLst>
          </p:cNvPr>
          <p:cNvSpPr>
            <a:spLocks noChangeArrowheads="1"/>
          </p:cNvSpPr>
          <p:nvPr/>
        </p:nvSpPr>
        <p:spPr bwMode="auto">
          <a:xfrm>
            <a:off x="4471953" y="3157979"/>
            <a:ext cx="984168" cy="948066"/>
          </a:xfrm>
          <a:prstGeom prst="diamond">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r>
              <a:rPr lang="en-US" altLang="zh-CN" sz="3200" b="1" dirty="0">
                <a:latin typeface="Times New Roman" panose="02020603050405020304" pitchFamily="18" charset="0"/>
                <a:cs typeface="Times New Roman" panose="02020603050405020304" pitchFamily="18" charset="0"/>
              </a:rPr>
              <a:t>3</a:t>
            </a:r>
            <a:endParaRPr lang="zh-CN" altLang="en-US" sz="3200" b="1" dirty="0">
              <a:solidFill>
                <a:schemeClr val="lt1"/>
              </a:solidFill>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37721528-2890-4B2F-9725-6A63F6E1F5D2}"/>
              </a:ext>
            </a:extLst>
          </p:cNvPr>
          <p:cNvSpPr/>
          <p:nvPr/>
        </p:nvSpPr>
        <p:spPr>
          <a:xfrm>
            <a:off x="4964037" y="4296303"/>
            <a:ext cx="6589115" cy="631106"/>
          </a:xfrm>
          <a:prstGeom prst="rect">
            <a:avLst/>
          </a:prstGeom>
          <a:solidFill>
            <a:schemeClr val="bg1">
              <a:lumMod val="85000"/>
            </a:schemeClr>
          </a:solidFill>
          <a:ln w="1905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000" b="1" dirty="0">
                <a:solidFill>
                  <a:srgbClr val="1C4372"/>
                </a:solidFill>
                <a:latin typeface="微软雅黑" panose="020B0503020204020204" pitchFamily="34" charset="-122"/>
                <a:ea typeface="微软雅黑" panose="020B0503020204020204" pitchFamily="34" charset="-122"/>
              </a:rPr>
              <a:t>    SDN</a:t>
            </a:r>
            <a:r>
              <a:rPr lang="zh-CN" altLang="en-US" sz="3000" b="1" dirty="0">
                <a:solidFill>
                  <a:srgbClr val="1C4372"/>
                </a:solidFill>
                <a:latin typeface="微软雅黑" panose="020B0503020204020204" pitchFamily="34" charset="-122"/>
                <a:ea typeface="微软雅黑" panose="020B0503020204020204" pitchFamily="34" charset="-122"/>
              </a:rPr>
              <a:t>多控制器下智能跨域路由方法</a:t>
            </a:r>
          </a:p>
        </p:txBody>
      </p:sp>
      <p:sp>
        <p:nvSpPr>
          <p:cNvPr id="82" name="AutoShape 48">
            <a:extLst>
              <a:ext uri="{FF2B5EF4-FFF2-40B4-BE49-F238E27FC236}">
                <a16:creationId xmlns:a16="http://schemas.microsoft.com/office/drawing/2014/main" id="{B088F41C-D93A-4B3F-995A-D938FD231F92}"/>
              </a:ext>
            </a:extLst>
          </p:cNvPr>
          <p:cNvSpPr>
            <a:spLocks noChangeArrowheads="1"/>
          </p:cNvSpPr>
          <p:nvPr/>
        </p:nvSpPr>
        <p:spPr bwMode="auto">
          <a:xfrm>
            <a:off x="4488682" y="4081198"/>
            <a:ext cx="984168" cy="948066"/>
          </a:xfrm>
          <a:prstGeom prst="diamond">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r>
              <a:rPr lang="en-US" altLang="zh-CN" sz="3200" b="1" dirty="0">
                <a:latin typeface="Times New Roman" panose="02020603050405020304" pitchFamily="18" charset="0"/>
                <a:cs typeface="Times New Roman" panose="02020603050405020304" pitchFamily="18" charset="0"/>
              </a:rPr>
              <a:t>4</a:t>
            </a:r>
            <a:endParaRPr lang="zh-CN" altLang="en-US" sz="3200" b="1" dirty="0">
              <a:solidFill>
                <a:schemeClr val="lt1"/>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9BB57991-F2C0-44A2-9E13-A971F2F89DE3}"/>
              </a:ext>
            </a:extLst>
          </p:cNvPr>
          <p:cNvSpPr/>
          <p:nvPr/>
        </p:nvSpPr>
        <p:spPr>
          <a:xfrm>
            <a:off x="4929925" y="5215161"/>
            <a:ext cx="6589115" cy="631106"/>
          </a:xfrm>
          <a:prstGeom prst="rect">
            <a:avLst/>
          </a:prstGeom>
          <a:solidFill>
            <a:schemeClr val="bg1">
              <a:lumMod val="85000"/>
            </a:schemeClr>
          </a:solidFill>
          <a:ln w="1905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rgbClr val="1C4372"/>
                </a:solidFill>
                <a:latin typeface="微软雅黑" panose="020B0503020204020204" pitchFamily="34" charset="-122"/>
                <a:ea typeface="微软雅黑" panose="020B0503020204020204" pitchFamily="34" charset="-122"/>
              </a:rPr>
              <a:t>研究总结与展望</a:t>
            </a:r>
          </a:p>
        </p:txBody>
      </p:sp>
      <p:sp>
        <p:nvSpPr>
          <p:cNvPr id="84" name="AutoShape 48">
            <a:extLst>
              <a:ext uri="{FF2B5EF4-FFF2-40B4-BE49-F238E27FC236}">
                <a16:creationId xmlns:a16="http://schemas.microsoft.com/office/drawing/2014/main" id="{20BD38F5-49E9-4E27-999D-B93F9E0882E5}"/>
              </a:ext>
            </a:extLst>
          </p:cNvPr>
          <p:cNvSpPr>
            <a:spLocks noChangeArrowheads="1"/>
          </p:cNvSpPr>
          <p:nvPr/>
        </p:nvSpPr>
        <p:spPr bwMode="auto">
          <a:xfrm>
            <a:off x="4498521" y="5073577"/>
            <a:ext cx="984168" cy="948066"/>
          </a:xfrm>
          <a:prstGeom prst="diamond">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r>
              <a:rPr lang="en-US" altLang="zh-CN" sz="3200" b="1" dirty="0">
                <a:solidFill>
                  <a:schemeClr val="lt1"/>
                </a:solidFill>
                <a:latin typeface="Times New Roman" panose="02020603050405020304" pitchFamily="18" charset="0"/>
                <a:cs typeface="Times New Roman" panose="02020603050405020304" pitchFamily="18" charset="0"/>
              </a:rPr>
              <a:t>5</a:t>
            </a:r>
            <a:endParaRPr lang="zh-CN" altLang="en-US" sz="3200" b="1" dirty="0">
              <a:solidFill>
                <a:schemeClr val="lt1"/>
              </a:solidFill>
              <a:latin typeface="Times New Roman" panose="02020603050405020304" pitchFamily="18" charset="0"/>
              <a:cs typeface="Times New Roman" panose="02020603050405020304" pitchFamily="18" charset="0"/>
            </a:endParaRPr>
          </a:p>
        </p:txBody>
      </p:sp>
      <p:pic>
        <p:nvPicPr>
          <p:cNvPr id="34" name="图片 3" descr="新校标组合20100609正规用法">
            <a:extLst>
              <a:ext uri="{FF2B5EF4-FFF2-40B4-BE49-F238E27FC236}">
                <a16:creationId xmlns:a16="http://schemas.microsoft.com/office/drawing/2014/main" id="{80679835-1F0C-8825-776C-AD7642E5BB6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8288" y="404664"/>
            <a:ext cx="3306028"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20</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19336" y="22690"/>
            <a:ext cx="8496944" cy="1046440"/>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网络性能指标结果分析</a:t>
            </a:r>
          </a:p>
          <a:p>
            <a:pPr marL="285750" indent="-285750" algn="just">
              <a:buFont typeface="Wingdings" panose="05000000000000000000" pitchFamily="2" charset="2"/>
              <a:buChar char="l"/>
            </a:pP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C63F6E18-AB19-1025-978E-D7E7002DB116}"/>
              </a:ext>
            </a:extLst>
          </p:cNvPr>
          <p:cNvSpPr txBox="1"/>
          <p:nvPr/>
        </p:nvSpPr>
        <p:spPr>
          <a:xfrm>
            <a:off x="6312024" y="4365104"/>
            <a:ext cx="5600467" cy="1289712"/>
          </a:xfrm>
          <a:prstGeom prst="rect">
            <a:avLst/>
          </a:prstGeom>
          <a:noFill/>
        </p:spPr>
        <p:txBody>
          <a:bodyPr wrap="square">
            <a:spAutoFit/>
          </a:bodyPr>
          <a:lstStyle/>
          <a:p>
            <a:pPr>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相比</a:t>
            </a:r>
            <a:r>
              <a:rPr lang="en-US" altLang="zh-CN" dirty="0">
                <a:solidFill>
                  <a:srgbClr val="060F18"/>
                </a:solidFill>
                <a:latin typeface="Times New Roman" panose="02020603050405020304" pitchFamily="18" charset="0"/>
                <a:ea typeface="微软雅黑" panose="020B0503020204020204" pitchFamily="34" charset="-122"/>
              </a:rPr>
              <a:t>DIJSKTRA</a:t>
            </a:r>
            <a:r>
              <a:rPr lang="zh-CN" altLang="en-US" dirty="0">
                <a:solidFill>
                  <a:srgbClr val="060F18"/>
                </a:solidFill>
                <a:latin typeface="Times New Roman" panose="02020603050405020304" pitchFamily="18" charset="0"/>
                <a:ea typeface="微软雅黑" panose="020B0503020204020204" pitchFamily="34" charset="-122"/>
              </a:rPr>
              <a:t>和</a:t>
            </a:r>
            <a:r>
              <a:rPr lang="en-US" altLang="zh-CN" dirty="0">
                <a:solidFill>
                  <a:srgbClr val="060F18"/>
                </a:solidFill>
                <a:latin typeface="Times New Roman" panose="02020603050405020304" pitchFamily="18" charset="0"/>
                <a:ea typeface="微软雅黑" panose="020B0503020204020204" pitchFamily="34" charset="-122"/>
              </a:rPr>
              <a:t>OSPF</a:t>
            </a:r>
            <a:r>
              <a:rPr lang="zh-CN" altLang="en-US" dirty="0">
                <a:solidFill>
                  <a:srgbClr val="060F18"/>
                </a:solidFill>
                <a:latin typeface="Times New Roman" panose="02020603050405020304" pitchFamily="18" charset="0"/>
                <a:ea typeface="微软雅黑" panose="020B0503020204020204" pitchFamily="34" charset="-122"/>
              </a:rPr>
              <a:t>路由算法，</a:t>
            </a:r>
            <a:r>
              <a:rPr lang="en-US" altLang="zh-CN" dirty="0">
                <a:solidFill>
                  <a:srgbClr val="060F18"/>
                </a:solidFill>
                <a:latin typeface="Times New Roman" panose="02020603050405020304" pitchFamily="18" charset="0"/>
                <a:ea typeface="微软雅黑" panose="020B0503020204020204" pitchFamily="34" charset="-122"/>
              </a:rPr>
              <a:t>DRL-TP</a:t>
            </a:r>
            <a:r>
              <a:rPr lang="zh-CN" altLang="en-US" dirty="0">
                <a:solidFill>
                  <a:srgbClr val="060F18"/>
                </a:solidFill>
                <a:latin typeface="Times New Roman" panose="02020603050405020304" pitchFamily="18" charset="0"/>
                <a:ea typeface="微软雅黑" panose="020B0503020204020204" pitchFamily="34" charset="-122"/>
              </a:rPr>
              <a:t>智能路由算法能够显著提升网络吞吐量，有效降低了网络时延和网络丢包率</a:t>
            </a:r>
            <a:endParaRPr lang="en-US" altLang="zh-CN" dirty="0">
              <a:solidFill>
                <a:srgbClr val="060F18"/>
              </a:solidFill>
              <a:latin typeface="Times New Roman" panose="02020603050405020304" pitchFamily="18" charset="0"/>
              <a:ea typeface="微软雅黑" panose="020B0503020204020204" pitchFamily="34" charset="-122"/>
            </a:endParaRPr>
          </a:p>
        </p:txBody>
      </p:sp>
      <p:sp>
        <p:nvSpPr>
          <p:cNvPr id="16" name="文本框 15">
            <a:extLst>
              <a:ext uri="{FF2B5EF4-FFF2-40B4-BE49-F238E27FC236}">
                <a16:creationId xmlns:a16="http://schemas.microsoft.com/office/drawing/2014/main" id="{6E0CDC06-6218-F361-C9F1-A42C574E27B5}"/>
              </a:ext>
            </a:extLst>
          </p:cNvPr>
          <p:cNvSpPr txBox="1"/>
          <p:nvPr/>
        </p:nvSpPr>
        <p:spPr>
          <a:xfrm>
            <a:off x="8328248" y="3429000"/>
            <a:ext cx="3960440" cy="338554"/>
          </a:xfrm>
          <a:prstGeom prst="rect">
            <a:avLst/>
          </a:prstGeom>
          <a:noFill/>
        </p:spPr>
        <p:txBody>
          <a:bodyPr wrap="square" rtlCol="0">
            <a:spAutoFit/>
          </a:bodyPr>
          <a:lstStyle/>
          <a:p>
            <a:r>
              <a:rPr lang="zh-CN" altLang="en-US" sz="1600" dirty="0">
                <a:solidFill>
                  <a:srgbClr val="060F18"/>
                </a:solidFill>
                <a:latin typeface="微软雅黑" panose="020B0503020204020204" pitchFamily="34" charset="-122"/>
                <a:ea typeface="微软雅黑" panose="020B0503020204020204" pitchFamily="34" charset="-122"/>
                <a:cs typeface="Times New Roman" panose="02020603050405020304" pitchFamily="18" charset="0"/>
              </a:rPr>
              <a:t>网络时延对比</a:t>
            </a:r>
          </a:p>
        </p:txBody>
      </p:sp>
      <p:graphicFrame>
        <p:nvGraphicFramePr>
          <p:cNvPr id="6" name="对象 5">
            <a:extLst>
              <a:ext uri="{FF2B5EF4-FFF2-40B4-BE49-F238E27FC236}">
                <a16:creationId xmlns:a16="http://schemas.microsoft.com/office/drawing/2014/main" id="{776C3F13-933E-B0C1-A661-2A8F26DB5592}"/>
              </a:ext>
            </a:extLst>
          </p:cNvPr>
          <p:cNvGraphicFramePr>
            <a:graphicFrameLocks/>
          </p:cNvGraphicFramePr>
          <p:nvPr>
            <p:extLst>
              <p:ext uri="{D42A27DB-BD31-4B8C-83A1-F6EECF244321}">
                <p14:modId xmlns:p14="http://schemas.microsoft.com/office/powerpoint/2010/main" val="3066351827"/>
              </p:ext>
            </p:extLst>
          </p:nvPr>
        </p:nvGraphicFramePr>
        <p:xfrm>
          <a:off x="47328" y="620688"/>
          <a:ext cx="5911200" cy="2736000"/>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7054" t="11307" r="9154"/>
                      <a:stretch>
                        <a:fillRect/>
                      </a:stretch>
                    </p:blipFill>
                    <p:spPr bwMode="auto">
                      <a:xfrm>
                        <a:off x="47328" y="620688"/>
                        <a:ext cx="59112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a:extLst>
              <a:ext uri="{FF2B5EF4-FFF2-40B4-BE49-F238E27FC236}">
                <a16:creationId xmlns:a16="http://schemas.microsoft.com/office/drawing/2014/main" id="{7EB67486-0FFC-3E10-E663-E438911A45C4}"/>
              </a:ext>
            </a:extLst>
          </p:cNvPr>
          <p:cNvGraphicFramePr>
            <a:graphicFrameLocks/>
          </p:cNvGraphicFramePr>
          <p:nvPr>
            <p:extLst>
              <p:ext uri="{D42A27DB-BD31-4B8C-83A1-F6EECF244321}">
                <p14:modId xmlns:p14="http://schemas.microsoft.com/office/powerpoint/2010/main" val="972860441"/>
              </p:ext>
            </p:extLst>
          </p:nvPr>
        </p:nvGraphicFramePr>
        <p:xfrm>
          <a:off x="6096000" y="620688"/>
          <a:ext cx="5911200" cy="2736000"/>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l="7086" t="10741" r="9383"/>
                      <a:stretch>
                        <a:fillRect/>
                      </a:stretch>
                    </p:blipFill>
                    <p:spPr bwMode="auto">
                      <a:xfrm>
                        <a:off x="6096000" y="620688"/>
                        <a:ext cx="59112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B877DB4F-E320-173F-9F59-A4CD93D31245}"/>
              </a:ext>
            </a:extLst>
          </p:cNvPr>
          <p:cNvGraphicFramePr>
            <a:graphicFrameLocks/>
          </p:cNvGraphicFramePr>
          <p:nvPr>
            <p:extLst>
              <p:ext uri="{D42A27DB-BD31-4B8C-83A1-F6EECF244321}">
                <p14:modId xmlns:p14="http://schemas.microsoft.com/office/powerpoint/2010/main" val="2964274172"/>
              </p:ext>
            </p:extLst>
          </p:nvPr>
        </p:nvGraphicFramePr>
        <p:xfrm>
          <a:off x="112792" y="3789040"/>
          <a:ext cx="5911200" cy="2736000"/>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l="7480" t="10741" r="9120"/>
                      <a:stretch>
                        <a:fillRect/>
                      </a:stretch>
                    </p:blipFill>
                    <p:spPr bwMode="auto">
                      <a:xfrm>
                        <a:off x="112792" y="3789040"/>
                        <a:ext cx="59112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a:extLst>
              <a:ext uri="{FF2B5EF4-FFF2-40B4-BE49-F238E27FC236}">
                <a16:creationId xmlns:a16="http://schemas.microsoft.com/office/drawing/2014/main" id="{FFE485E9-27C7-A395-BA2A-7207D0548ED3}"/>
              </a:ext>
            </a:extLst>
          </p:cNvPr>
          <p:cNvSpPr txBox="1"/>
          <p:nvPr/>
        </p:nvSpPr>
        <p:spPr>
          <a:xfrm>
            <a:off x="2135560" y="3429000"/>
            <a:ext cx="3960440" cy="338554"/>
          </a:xfrm>
          <a:prstGeom prst="rect">
            <a:avLst/>
          </a:prstGeom>
          <a:noFill/>
        </p:spPr>
        <p:txBody>
          <a:bodyPr wrap="square" rtlCol="0">
            <a:spAutoFit/>
          </a:bodyPr>
          <a:lstStyle/>
          <a:p>
            <a:r>
              <a:rPr lang="zh-CN" altLang="en-US" sz="1600" dirty="0">
                <a:solidFill>
                  <a:srgbClr val="060F18"/>
                </a:solidFill>
                <a:latin typeface="微软雅黑" panose="020B0503020204020204" pitchFamily="34" charset="-122"/>
                <a:ea typeface="微软雅黑" panose="020B0503020204020204" pitchFamily="34" charset="-122"/>
                <a:cs typeface="Times New Roman" panose="02020603050405020304" pitchFamily="18" charset="0"/>
              </a:rPr>
              <a:t>网络吞吐量对比</a:t>
            </a:r>
          </a:p>
        </p:txBody>
      </p:sp>
      <p:sp>
        <p:nvSpPr>
          <p:cNvPr id="13" name="文本框 12">
            <a:extLst>
              <a:ext uri="{FF2B5EF4-FFF2-40B4-BE49-F238E27FC236}">
                <a16:creationId xmlns:a16="http://schemas.microsoft.com/office/drawing/2014/main" id="{CECDD015-C9B0-6FBB-58AE-0F77B8483A70}"/>
              </a:ext>
            </a:extLst>
          </p:cNvPr>
          <p:cNvSpPr txBox="1"/>
          <p:nvPr/>
        </p:nvSpPr>
        <p:spPr>
          <a:xfrm>
            <a:off x="2423592" y="6514152"/>
            <a:ext cx="3960440" cy="338554"/>
          </a:xfrm>
          <a:prstGeom prst="rect">
            <a:avLst/>
          </a:prstGeom>
          <a:noFill/>
        </p:spPr>
        <p:txBody>
          <a:bodyPr wrap="square" rtlCol="0">
            <a:spAutoFit/>
          </a:bodyPr>
          <a:lstStyle/>
          <a:p>
            <a:r>
              <a:rPr lang="zh-CN" altLang="en-US" sz="1600" dirty="0">
                <a:solidFill>
                  <a:srgbClr val="060F18"/>
                </a:solidFill>
                <a:latin typeface="微软雅黑" panose="020B0503020204020204" pitchFamily="34" charset="-122"/>
                <a:ea typeface="微软雅黑" panose="020B0503020204020204" pitchFamily="34" charset="-122"/>
                <a:cs typeface="Times New Roman" panose="02020603050405020304" pitchFamily="18" charset="0"/>
              </a:rPr>
              <a:t>网络丢包率</a:t>
            </a:r>
          </a:p>
        </p:txBody>
      </p:sp>
      <p:cxnSp>
        <p:nvCxnSpPr>
          <p:cNvPr id="7" name="直接连接符 6">
            <a:extLst>
              <a:ext uri="{FF2B5EF4-FFF2-40B4-BE49-F238E27FC236}">
                <a16:creationId xmlns:a16="http://schemas.microsoft.com/office/drawing/2014/main" id="{80E0DA0B-050A-04F9-E920-FCB3A0B4A25F}"/>
              </a:ext>
            </a:extLst>
          </p:cNvPr>
          <p:cNvCxnSpPr>
            <a:cxnSpLocks/>
          </p:cNvCxnSpPr>
          <p:nvPr/>
        </p:nvCxnSpPr>
        <p:spPr>
          <a:xfrm>
            <a:off x="2351584" y="2132856"/>
            <a:ext cx="0" cy="108012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2B2492-88D3-F263-E7A7-83B1323347B5}"/>
              </a:ext>
            </a:extLst>
          </p:cNvPr>
          <p:cNvCxnSpPr>
            <a:cxnSpLocks/>
          </p:cNvCxnSpPr>
          <p:nvPr/>
        </p:nvCxnSpPr>
        <p:spPr>
          <a:xfrm>
            <a:off x="8400256" y="2132856"/>
            <a:ext cx="0" cy="108012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5773E3-5147-5CAE-7AB9-48B6ADECED51}"/>
              </a:ext>
            </a:extLst>
          </p:cNvPr>
          <p:cNvCxnSpPr>
            <a:cxnSpLocks/>
          </p:cNvCxnSpPr>
          <p:nvPr/>
        </p:nvCxnSpPr>
        <p:spPr>
          <a:xfrm>
            <a:off x="2351584" y="5229200"/>
            <a:ext cx="0" cy="108012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25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25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a:xfrm>
            <a:off x="2135560" y="4293096"/>
            <a:ext cx="7992888" cy="496824"/>
          </a:xfrm>
        </p:spPr>
        <p:txBody>
          <a:bodyPr/>
          <a:lstStyle/>
          <a:p>
            <a:r>
              <a:rPr lang="en-US" altLang="zh-CN" sz="3600" b="1" dirty="0"/>
              <a:t>SDN</a:t>
            </a:r>
            <a:r>
              <a:rPr lang="zh-CN" altLang="en-US" sz="3600" b="1" dirty="0"/>
              <a:t>多控制器下智能跨域路由方法</a:t>
            </a:r>
          </a:p>
        </p:txBody>
      </p:sp>
      <p:sp>
        <p:nvSpPr>
          <p:cNvPr id="3" name="灯片编号占位符 2">
            <a:extLst>
              <a:ext uri="{FF2B5EF4-FFF2-40B4-BE49-F238E27FC236}">
                <a16:creationId xmlns:a16="http://schemas.microsoft.com/office/drawing/2014/main" id="{055B2D62-51D0-FA82-7F02-34DF62068107}"/>
              </a:ext>
            </a:extLst>
          </p:cNvPr>
          <p:cNvSpPr>
            <a:spLocks noGrp="1"/>
          </p:cNvSpPr>
          <p:nvPr>
            <p:ph type="sldNum" sz="quarter" idx="13"/>
          </p:nvPr>
        </p:nvSpPr>
        <p:spPr/>
        <p:txBody>
          <a:bodyPr/>
          <a:lstStyle/>
          <a:p>
            <a:fld id="{9AE87BB3-60B6-4185-896A-3B81AD2659A1}" type="slidenum">
              <a:rPr lang="zh-CN" altLang="en-US" smtClean="0"/>
              <a:t>21</a:t>
            </a:fld>
            <a:endParaRPr lang="zh-CN" altLang="en-US"/>
          </a:p>
        </p:txBody>
      </p:sp>
      <p:sp>
        <p:nvSpPr>
          <p:cNvPr id="6" name="椭圆 5">
            <a:extLst>
              <a:ext uri="{FF2B5EF4-FFF2-40B4-BE49-F238E27FC236}">
                <a16:creationId xmlns:a16="http://schemas.microsoft.com/office/drawing/2014/main" id="{4DF8198C-D32A-9260-7B8B-B47DD1FBE18E}"/>
              </a:ext>
            </a:extLst>
          </p:cNvPr>
          <p:cNvSpPr/>
          <p:nvPr/>
        </p:nvSpPr>
        <p:spPr>
          <a:xfrm>
            <a:off x="5159896" y="1916833"/>
            <a:ext cx="1800200" cy="1800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b="1" dirty="0">
                <a:solidFill>
                  <a:schemeClr val="bg1"/>
                </a:solidFill>
                <a:latin typeface="FuturaBookC" pitchFamily="2" charset="-52"/>
              </a:rPr>
              <a:t>4</a:t>
            </a:r>
            <a:endParaRPr lang="zh-CN" altLang="en-US" sz="11500" b="1" dirty="0">
              <a:solidFill>
                <a:schemeClr val="bg1"/>
              </a:solidFill>
              <a:latin typeface="FuturaBookC" pitchFamily="2" charset="-52"/>
            </a:endParaRPr>
          </a:p>
        </p:txBody>
      </p:sp>
      <p:cxnSp>
        <p:nvCxnSpPr>
          <p:cNvPr id="8" name="直接连接符 7">
            <a:extLst>
              <a:ext uri="{FF2B5EF4-FFF2-40B4-BE49-F238E27FC236}">
                <a16:creationId xmlns:a16="http://schemas.microsoft.com/office/drawing/2014/main" id="{34486360-B655-CA93-7F0A-8DD155C35A45}"/>
              </a:ext>
            </a:extLst>
          </p:cNvPr>
          <p:cNvCxnSpPr/>
          <p:nvPr/>
        </p:nvCxnSpPr>
        <p:spPr>
          <a:xfrm>
            <a:off x="3719736" y="4005064"/>
            <a:ext cx="4320480" cy="0"/>
          </a:xfrm>
          <a:prstGeom prst="line">
            <a:avLst/>
          </a:prstGeom>
          <a:ln w="76200">
            <a:solidFill>
              <a:srgbClr val="2051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346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22</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600" b="1" dirty="0">
                <a:solidFill>
                  <a:schemeClr val="bg1"/>
                </a:solidFill>
                <a:latin typeface="+mj-ea"/>
                <a:ea typeface="+mj-ea"/>
              </a:rPr>
              <a:t>SDN</a:t>
            </a:r>
            <a:r>
              <a:rPr lang="zh-CN" altLang="en-US" sz="3600" b="1" dirty="0">
                <a:solidFill>
                  <a:schemeClr val="bg1"/>
                </a:solidFill>
                <a:latin typeface="+mj-ea"/>
                <a:ea typeface="+mj-ea"/>
              </a:rPr>
              <a:t>多控制器下智能跨域路由方法</a:t>
            </a:r>
          </a:p>
          <a:p>
            <a:pPr marL="0" indent="0">
              <a:buFont typeface="Arial" panose="020B0604020202020204" pitchFamily="34" charset="0"/>
              <a:buNone/>
            </a:pPr>
            <a:endParaRPr lang="zh-CN" altLang="en-US" sz="3600" b="1" dirty="0">
              <a:solidFill>
                <a:schemeClr val="bg1"/>
              </a:solidFill>
              <a:latin typeface="+mj-ea"/>
              <a:ea typeface="+mj-ea"/>
            </a:endParaRPr>
          </a:p>
        </p:txBody>
      </p:sp>
      <p:sp>
        <p:nvSpPr>
          <p:cNvPr id="3" name="文本框 2">
            <a:extLst>
              <a:ext uri="{FF2B5EF4-FFF2-40B4-BE49-F238E27FC236}">
                <a16:creationId xmlns:a16="http://schemas.microsoft.com/office/drawing/2014/main" id="{BFD0FC4B-4920-9964-1B51-2C1437BF9602}"/>
              </a:ext>
            </a:extLst>
          </p:cNvPr>
          <p:cNvSpPr txBox="1"/>
          <p:nvPr/>
        </p:nvSpPr>
        <p:spPr>
          <a:xfrm>
            <a:off x="407368" y="3212976"/>
            <a:ext cx="5616624" cy="170521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n"/>
            </a:pP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单控制器管理下的大规模网络中产生</a:t>
            </a:r>
            <a:r>
              <a:rPr lang="zh-CN" altLang="en-US" b="1" dirty="0">
                <a:solidFill>
                  <a:srgbClr val="060F18"/>
                </a:solidFill>
                <a:latin typeface="Times New Roman" panose="02020603050405020304" pitchFamily="18" charset="0"/>
                <a:ea typeface="微软雅黑" panose="020B0503020204020204" pitchFamily="34" charset="-122"/>
              </a:rPr>
              <a:t>流量数据包堆积</a:t>
            </a:r>
            <a:r>
              <a:rPr lang="zh-CN" altLang="en-US" dirty="0">
                <a:solidFill>
                  <a:srgbClr val="060F18"/>
                </a:solidFill>
                <a:latin typeface="Times New Roman" panose="02020603050405020304" pitchFamily="18" charset="0"/>
                <a:ea typeface="微软雅黑" panose="020B0503020204020204" pitchFamily="34" charset="-122"/>
              </a:rPr>
              <a:t>等问题</a:t>
            </a:r>
            <a:endParaRPr lang="en-US" altLang="zh-CN" dirty="0">
              <a:solidFill>
                <a:srgbClr val="060F18"/>
              </a:solidFill>
              <a:latin typeface="Times New Roman" panose="02020603050405020304" pitchFamily="18" charset="0"/>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如何保证域间</a:t>
            </a:r>
            <a:r>
              <a:rPr lang="zh-CN" altLang="en-US" b="1" dirty="0">
                <a:solidFill>
                  <a:srgbClr val="060F18"/>
                </a:solidFill>
                <a:latin typeface="Times New Roman" panose="02020603050405020304" pitchFamily="18" charset="0"/>
                <a:ea typeface="微软雅黑" panose="020B0503020204020204" pitchFamily="34" charset="-122"/>
              </a:rPr>
              <a:t>消息传递</a:t>
            </a:r>
            <a:r>
              <a:rPr lang="zh-CN" altLang="en-US" dirty="0">
                <a:solidFill>
                  <a:srgbClr val="060F18"/>
                </a:solidFill>
                <a:latin typeface="Times New Roman" panose="02020603050405020304" pitchFamily="18" charset="0"/>
                <a:ea typeface="微软雅黑" panose="020B0503020204020204" pitchFamily="34" charset="-122"/>
              </a:rPr>
              <a:t>与</a:t>
            </a:r>
            <a:r>
              <a:rPr lang="zh-CN" altLang="en-US" b="1" dirty="0">
                <a:solidFill>
                  <a:srgbClr val="060F18"/>
                </a:solidFill>
                <a:latin typeface="Times New Roman" panose="02020603050405020304" pitchFamily="18" charset="0"/>
                <a:ea typeface="微软雅黑" panose="020B0503020204020204" pitchFamily="34" charset="-122"/>
              </a:rPr>
              <a:t>消息同步</a:t>
            </a:r>
            <a:r>
              <a:rPr lang="zh-CN" altLang="en-US" dirty="0">
                <a:solidFill>
                  <a:srgbClr val="060F18"/>
                </a:solidFill>
                <a:latin typeface="Times New Roman" panose="02020603050405020304" pitchFamily="18" charset="0"/>
                <a:ea typeface="微软雅黑" panose="020B0503020204020204" pitchFamily="34" charset="-122"/>
              </a:rPr>
              <a:t>，以及</a:t>
            </a:r>
            <a:r>
              <a:rPr lang="zh-CN" altLang="en-US" b="1" dirty="0">
                <a:solidFill>
                  <a:srgbClr val="060F18"/>
                </a:solidFill>
                <a:latin typeface="Times New Roman" panose="02020603050405020304" pitchFamily="18" charset="0"/>
                <a:ea typeface="微软雅黑" panose="020B0503020204020204" pitchFamily="34" charset="-122"/>
              </a:rPr>
              <a:t>消息的可靠性传输</a:t>
            </a:r>
            <a:endParaRPr lang="en-US" altLang="zh-CN" b="1" dirty="0">
              <a:solidFill>
                <a:srgbClr val="060F18"/>
              </a:solidFill>
              <a:latin typeface="Times New Roman" panose="02020603050405020304" pitchFamily="18" charset="0"/>
              <a:ea typeface="微软雅黑" panose="020B0503020204020204" pitchFamily="34" charset="-122"/>
            </a:endParaRPr>
          </a:p>
        </p:txBody>
      </p:sp>
      <p:sp>
        <p:nvSpPr>
          <p:cNvPr id="4" name="文本框 3">
            <a:extLst>
              <a:ext uri="{FF2B5EF4-FFF2-40B4-BE49-F238E27FC236}">
                <a16:creationId xmlns:a16="http://schemas.microsoft.com/office/drawing/2014/main" id="{F06DDA2C-A552-3F8D-F3A6-855E1B1A248F}"/>
              </a:ext>
            </a:extLst>
          </p:cNvPr>
          <p:cNvSpPr txBox="1"/>
          <p:nvPr/>
        </p:nvSpPr>
        <p:spPr>
          <a:xfrm>
            <a:off x="263352" y="1052736"/>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问题描述</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sp>
        <p:nvSpPr>
          <p:cNvPr id="5" name="箭头: 右 4">
            <a:extLst>
              <a:ext uri="{FF2B5EF4-FFF2-40B4-BE49-F238E27FC236}">
                <a16:creationId xmlns:a16="http://schemas.microsoft.com/office/drawing/2014/main" id="{99D0C0E7-1D3C-31D7-3C47-9D08C9EBBB22}"/>
              </a:ext>
            </a:extLst>
          </p:cNvPr>
          <p:cNvSpPr/>
          <p:nvPr/>
        </p:nvSpPr>
        <p:spPr>
          <a:xfrm>
            <a:off x="6456040" y="3717032"/>
            <a:ext cx="115212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68C870F-5D12-F14A-9BC6-97863B9237F9}"/>
              </a:ext>
            </a:extLst>
          </p:cNvPr>
          <p:cNvSpPr txBox="1"/>
          <p:nvPr/>
        </p:nvSpPr>
        <p:spPr>
          <a:xfrm>
            <a:off x="7727504" y="3212976"/>
            <a:ext cx="4464496" cy="1555619"/>
          </a:xfrm>
          <a:prstGeom prst="rect">
            <a:avLst/>
          </a:prstGeom>
          <a:noFill/>
        </p:spPr>
        <p:txBody>
          <a:bodyPr wrap="square" rtlCol="0">
            <a:spAutoFit/>
          </a:bodyPr>
          <a:lstStyle/>
          <a:p>
            <a:pPr algn="ctr">
              <a:lnSpc>
                <a:spcPct val="150000"/>
              </a:lnSpc>
            </a:pPr>
            <a:r>
              <a:rPr lang="zh-CN" altLang="en-US" sz="2200" b="1" dirty="0">
                <a:solidFill>
                  <a:srgbClr val="060F18"/>
                </a:solidFill>
                <a:latin typeface="Times New Roman" panose="02020603050405020304" pitchFamily="18" charset="0"/>
                <a:ea typeface="微软雅黑" panose="020B0503020204020204" pitchFamily="34" charset="-122"/>
              </a:rPr>
              <a:t>基于多智能体深度强化学习和网络流量状态预测的</a:t>
            </a:r>
            <a:r>
              <a:rPr lang="en-US" altLang="zh-CN" sz="2200" b="1" dirty="0">
                <a:solidFill>
                  <a:srgbClr val="060F18"/>
                </a:solidFill>
                <a:latin typeface="Times New Roman" panose="02020603050405020304" pitchFamily="18" charset="0"/>
                <a:ea typeface="微软雅黑" panose="020B0503020204020204" pitchFamily="34" charset="-122"/>
              </a:rPr>
              <a:t>SDN</a:t>
            </a:r>
            <a:r>
              <a:rPr lang="zh-CN" altLang="en-US" sz="2200" b="1" dirty="0">
                <a:solidFill>
                  <a:srgbClr val="060F18"/>
                </a:solidFill>
                <a:latin typeface="Times New Roman" panose="02020603050405020304" pitchFamily="18" charset="0"/>
                <a:ea typeface="微软雅黑" panose="020B0503020204020204" pitchFamily="34" charset="-122"/>
              </a:rPr>
              <a:t>跨域智能路由方法（</a:t>
            </a:r>
            <a:r>
              <a:rPr lang="en-US" altLang="zh-CN" sz="2200" b="1" dirty="0">
                <a:solidFill>
                  <a:srgbClr val="060F18"/>
                </a:solidFill>
                <a:latin typeface="Times New Roman" panose="02020603050405020304" pitchFamily="18" charset="0"/>
                <a:ea typeface="微软雅黑" panose="020B0503020204020204" pitchFamily="34" charset="-122"/>
              </a:rPr>
              <a:t>MDRL-TP</a:t>
            </a:r>
            <a:r>
              <a:rPr lang="zh-CN" altLang="en-US" sz="2200" b="1" dirty="0">
                <a:solidFill>
                  <a:srgbClr val="060F18"/>
                </a:solidFill>
                <a:latin typeface="Times New Roman" panose="02020603050405020304" pitchFamily="18" charset="0"/>
                <a:ea typeface="微软雅黑" panose="020B0503020204020204" pitchFamily="34" charset="-122"/>
              </a:rPr>
              <a:t>）</a:t>
            </a:r>
            <a:endParaRPr lang="zh-CN" altLang="en-US" dirty="0">
              <a:solidFill>
                <a:srgbClr val="060F18"/>
              </a:solidFill>
            </a:endParaRPr>
          </a:p>
        </p:txBody>
      </p:sp>
      <p:sp>
        <p:nvSpPr>
          <p:cNvPr id="10" name="文本框 9">
            <a:extLst>
              <a:ext uri="{FF2B5EF4-FFF2-40B4-BE49-F238E27FC236}">
                <a16:creationId xmlns:a16="http://schemas.microsoft.com/office/drawing/2014/main" id="{AD95CC79-93E6-1D4F-1E6C-F9A7123E2623}"/>
              </a:ext>
            </a:extLst>
          </p:cNvPr>
          <p:cNvSpPr txBox="1"/>
          <p:nvPr/>
        </p:nvSpPr>
        <p:spPr>
          <a:xfrm>
            <a:off x="6456040" y="3429000"/>
            <a:ext cx="1224136" cy="369332"/>
          </a:xfrm>
          <a:prstGeom prst="rect">
            <a:avLst/>
          </a:prstGeom>
          <a:noFill/>
        </p:spPr>
        <p:txBody>
          <a:bodyPr wrap="square">
            <a:spAutoFit/>
          </a:bodyPr>
          <a:lstStyle/>
          <a:p>
            <a:r>
              <a:rPr lang="zh-CN" altLang="en-US" sz="1800" dirty="0">
                <a:solidFill>
                  <a:srgbClr val="060F18"/>
                </a:solidFill>
                <a:latin typeface="微软雅黑" panose="020B0503020204020204" pitchFamily="34" charset="-122"/>
                <a:ea typeface="微软雅黑" panose="020B0503020204020204" pitchFamily="34" charset="-122"/>
              </a:rPr>
              <a:t>提出一种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1526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23</a:t>
            </a:fld>
            <a:endParaRPr lang="zh-CN" altLang="en-US" dirty="0"/>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47328" y="188640"/>
            <a:ext cx="1231336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900" b="1" dirty="0">
                <a:solidFill>
                  <a:schemeClr val="bg1"/>
                </a:solidFill>
                <a:latin typeface="+mj-ea"/>
                <a:ea typeface="+mj-ea"/>
              </a:rPr>
              <a:t>基于多智能体深度强化学习和网络流量状态预测的</a:t>
            </a:r>
            <a:r>
              <a:rPr lang="en-US" altLang="zh-CN" sz="2900" b="1" dirty="0">
                <a:solidFill>
                  <a:schemeClr val="bg1"/>
                </a:solidFill>
                <a:latin typeface="+mj-ea"/>
                <a:ea typeface="+mj-ea"/>
              </a:rPr>
              <a:t>SDN</a:t>
            </a:r>
            <a:r>
              <a:rPr lang="zh-CN" altLang="en-US" sz="2900" b="1" dirty="0">
                <a:solidFill>
                  <a:schemeClr val="bg1"/>
                </a:solidFill>
                <a:latin typeface="+mj-ea"/>
                <a:ea typeface="+mj-ea"/>
              </a:rPr>
              <a:t>跨域智能路由方法</a:t>
            </a:r>
          </a:p>
        </p:txBody>
      </p:sp>
      <p:sp>
        <p:nvSpPr>
          <p:cNvPr id="4" name="Rectangle 2">
            <a:extLst>
              <a:ext uri="{FF2B5EF4-FFF2-40B4-BE49-F238E27FC236}">
                <a16:creationId xmlns:a16="http://schemas.microsoft.com/office/drawing/2014/main" id="{299B0767-A0F6-5C73-998A-898BF5E879B4}"/>
              </a:ext>
            </a:extLst>
          </p:cNvPr>
          <p:cNvSpPr>
            <a:spLocks noChangeArrowheads="1"/>
          </p:cNvSpPr>
          <p:nvPr/>
        </p:nvSpPr>
        <p:spPr bwMode="auto">
          <a:xfrm>
            <a:off x="2351584" y="177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6561075B-E0ED-536B-FF06-8A2D13BD6646}"/>
              </a:ext>
            </a:extLst>
          </p:cNvPr>
          <p:cNvGraphicFramePr>
            <a:graphicFrameLocks noChangeAspect="1"/>
          </p:cNvGraphicFramePr>
          <p:nvPr/>
        </p:nvGraphicFramePr>
        <p:xfrm>
          <a:off x="119336" y="908720"/>
          <a:ext cx="6336704" cy="6094977"/>
        </p:xfrm>
        <a:graphic>
          <a:graphicData uri="http://schemas.openxmlformats.org/presentationml/2006/ole">
            <mc:AlternateContent xmlns:mc="http://schemas.openxmlformats.org/markup-compatibility/2006">
              <mc:Choice xmlns:v="urn:schemas-microsoft-com:vml" Requires="v">
                <p:oleObj name="Visio" r:id="rId3" imgW="10287000" imgH="10305799" progId="Visio.Drawing.15">
                  <p:embed/>
                </p:oleObj>
              </mc:Choice>
              <mc:Fallback>
                <p:oleObj name="Visio" r:id="rId3" imgW="10287000" imgH="10305799" progId="Visio.Drawing.15">
                  <p:embed/>
                  <p:pic>
                    <p:nvPicPr>
                      <p:cNvPr id="5" name="对象 4">
                        <a:extLst>
                          <a:ext uri="{FF2B5EF4-FFF2-40B4-BE49-F238E27FC236}">
                            <a16:creationId xmlns:a16="http://schemas.microsoft.com/office/drawing/2014/main" id="{6561075B-E0ED-536B-FF06-8A2D13BD6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908720"/>
                        <a:ext cx="6336704" cy="6094977"/>
                      </a:xfrm>
                      <a:prstGeom prst="rect">
                        <a:avLst/>
                      </a:prstGeom>
                      <a:noFill/>
                    </p:spPr>
                  </p:pic>
                </p:oleObj>
              </mc:Fallback>
            </mc:AlternateContent>
          </a:graphicData>
        </a:graphic>
      </p:graphicFrame>
      <p:sp>
        <p:nvSpPr>
          <p:cNvPr id="8" name="矩形: 圆角 7">
            <a:extLst>
              <a:ext uri="{FF2B5EF4-FFF2-40B4-BE49-F238E27FC236}">
                <a16:creationId xmlns:a16="http://schemas.microsoft.com/office/drawing/2014/main" id="{6BA4D96A-E5FA-6406-9893-62B7B4B52EA4}"/>
              </a:ext>
            </a:extLst>
          </p:cNvPr>
          <p:cNvSpPr/>
          <p:nvPr/>
        </p:nvSpPr>
        <p:spPr>
          <a:xfrm>
            <a:off x="33512" y="4365104"/>
            <a:ext cx="6624736" cy="2376264"/>
          </a:xfrm>
          <a:prstGeom prst="roundRect">
            <a:avLst/>
          </a:prstGeom>
          <a:noFill/>
          <a:ln w="254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29A238D-5670-423D-1EF8-83AE5A5D462E}"/>
              </a:ext>
            </a:extLst>
          </p:cNvPr>
          <p:cNvSpPr txBox="1"/>
          <p:nvPr/>
        </p:nvSpPr>
        <p:spPr>
          <a:xfrm>
            <a:off x="6960096" y="5229200"/>
            <a:ext cx="4968552" cy="874214"/>
          </a:xfrm>
          <a:prstGeom prst="rect">
            <a:avLst/>
          </a:prstGeom>
          <a:noFill/>
        </p:spPr>
        <p:txBody>
          <a:bodyPr wrap="square">
            <a:spAutoFit/>
          </a:bodyPr>
          <a:lstStyle/>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负责本域的最优路由转发</a:t>
            </a:r>
            <a:endParaRPr lang="en-US" altLang="zh-CN"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发送最优域间路由请求给根控制器</a:t>
            </a:r>
          </a:p>
        </p:txBody>
      </p:sp>
      <p:sp>
        <p:nvSpPr>
          <p:cNvPr id="11" name="矩形: 圆角 10">
            <a:extLst>
              <a:ext uri="{FF2B5EF4-FFF2-40B4-BE49-F238E27FC236}">
                <a16:creationId xmlns:a16="http://schemas.microsoft.com/office/drawing/2014/main" id="{AEC89378-97D5-350D-8BCE-17A914E0247D}"/>
              </a:ext>
            </a:extLst>
          </p:cNvPr>
          <p:cNvSpPr/>
          <p:nvPr/>
        </p:nvSpPr>
        <p:spPr>
          <a:xfrm>
            <a:off x="1271464" y="2708920"/>
            <a:ext cx="4109888" cy="1224136"/>
          </a:xfrm>
          <a:prstGeom prst="roundRect">
            <a:avLst/>
          </a:prstGeom>
          <a:noFill/>
          <a:ln w="254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A4B6836-3F04-86B9-7D32-427DA34ABAB1}"/>
              </a:ext>
            </a:extLst>
          </p:cNvPr>
          <p:cNvSpPr txBox="1"/>
          <p:nvPr/>
        </p:nvSpPr>
        <p:spPr>
          <a:xfrm>
            <a:off x="6960096" y="1124744"/>
            <a:ext cx="4680520" cy="874214"/>
          </a:xfrm>
          <a:prstGeom prst="rect">
            <a:avLst/>
          </a:prstGeom>
          <a:noFill/>
        </p:spPr>
        <p:txBody>
          <a:bodyPr wrap="square">
            <a:spAutoFit/>
          </a:bodyPr>
          <a:lstStyle/>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收集全局网络链路状态信息</a:t>
            </a:r>
            <a:endParaRPr lang="en-US" altLang="zh-CN"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响应生成最优域间路由转发路径</a:t>
            </a: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15" name="矩形: 圆角 14">
            <a:extLst>
              <a:ext uri="{FF2B5EF4-FFF2-40B4-BE49-F238E27FC236}">
                <a16:creationId xmlns:a16="http://schemas.microsoft.com/office/drawing/2014/main" id="{AE3A244C-EEA2-0A70-085A-074837AE029F}"/>
              </a:ext>
            </a:extLst>
          </p:cNvPr>
          <p:cNvSpPr/>
          <p:nvPr/>
        </p:nvSpPr>
        <p:spPr>
          <a:xfrm>
            <a:off x="185912" y="908720"/>
            <a:ext cx="6342136" cy="1296144"/>
          </a:xfrm>
          <a:prstGeom prst="roundRect">
            <a:avLst/>
          </a:prstGeom>
          <a:noFill/>
          <a:ln w="254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3E29F52-8B0B-DD3C-43B6-A03494EB7C1E}"/>
              </a:ext>
            </a:extLst>
          </p:cNvPr>
          <p:cNvSpPr txBox="1"/>
          <p:nvPr/>
        </p:nvSpPr>
        <p:spPr>
          <a:xfrm>
            <a:off x="6960096" y="2924944"/>
            <a:ext cx="4680520" cy="1705210"/>
          </a:xfrm>
          <a:prstGeom prst="rect">
            <a:avLst/>
          </a:prstGeom>
          <a:noFill/>
        </p:spPr>
        <p:txBody>
          <a:bodyPr wrap="square">
            <a:spAutoFit/>
          </a:bodyPr>
          <a:lstStyle/>
          <a:p>
            <a:pPr algn="just">
              <a:lnSpc>
                <a:spcPct val="150000"/>
              </a:lnSpc>
            </a:pPr>
            <a:r>
              <a:rPr lang="en-US" altLang="zh-CN" dirty="0">
                <a:solidFill>
                  <a:srgbClr val="060F18"/>
                </a:solidFill>
                <a:latin typeface="Times New Roman" panose="02020603050405020304" pitchFamily="18" charset="0"/>
                <a:ea typeface="微软雅黑" panose="020B0503020204020204" pitchFamily="34" charset="-122"/>
              </a:rPr>
              <a:t>Socket</a:t>
            </a:r>
          </a:p>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传输域间请求</a:t>
            </a:r>
            <a:endParaRPr lang="en-US" altLang="zh-CN"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传输域间响应</a:t>
            </a:r>
            <a:endParaRPr lang="en-US" altLang="zh-CN"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传输各网络子域链路状态信息</a:t>
            </a:r>
            <a:endParaRPr lang="en-US" altLang="zh-CN" sz="1800" dirty="0">
              <a:solidFill>
                <a:srgbClr val="060F18"/>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21348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2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3" grpId="0"/>
      <p:bldP spid="15"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24</a:t>
            </a:fld>
            <a:endParaRPr lang="zh-CN" altLang="en-US" dirty="0"/>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47328" y="188640"/>
            <a:ext cx="1231336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900" b="1" dirty="0">
                <a:solidFill>
                  <a:schemeClr val="bg1"/>
                </a:solidFill>
                <a:latin typeface="+mj-ea"/>
                <a:ea typeface="+mj-ea"/>
              </a:rPr>
              <a:t>基于多智能体深度强化学习和网络流量状态预测的</a:t>
            </a:r>
            <a:r>
              <a:rPr lang="en-US" altLang="zh-CN" sz="2900" b="1" dirty="0">
                <a:solidFill>
                  <a:schemeClr val="bg1"/>
                </a:solidFill>
                <a:latin typeface="+mj-ea"/>
                <a:ea typeface="+mj-ea"/>
              </a:rPr>
              <a:t>SDN</a:t>
            </a:r>
            <a:r>
              <a:rPr lang="zh-CN" altLang="en-US" sz="2900" b="1" dirty="0">
                <a:solidFill>
                  <a:schemeClr val="bg1"/>
                </a:solidFill>
                <a:latin typeface="+mj-ea"/>
                <a:ea typeface="+mj-ea"/>
              </a:rPr>
              <a:t>跨域智能路由方法</a:t>
            </a:r>
          </a:p>
        </p:txBody>
      </p:sp>
      <p:sp>
        <p:nvSpPr>
          <p:cNvPr id="4" name="Rectangle 2">
            <a:extLst>
              <a:ext uri="{FF2B5EF4-FFF2-40B4-BE49-F238E27FC236}">
                <a16:creationId xmlns:a16="http://schemas.microsoft.com/office/drawing/2014/main" id="{299B0767-A0F6-5C73-998A-898BF5E879B4}"/>
              </a:ext>
            </a:extLst>
          </p:cNvPr>
          <p:cNvSpPr>
            <a:spLocks noChangeArrowheads="1"/>
          </p:cNvSpPr>
          <p:nvPr/>
        </p:nvSpPr>
        <p:spPr bwMode="auto">
          <a:xfrm>
            <a:off x="2351584" y="177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FB07E60-CC5B-775C-1991-6CE049DD1173}"/>
              </a:ext>
            </a:extLst>
          </p:cNvPr>
          <p:cNvGraphicFramePr>
            <a:graphicFrameLocks noChangeAspect="1"/>
          </p:cNvGraphicFramePr>
          <p:nvPr>
            <p:extLst>
              <p:ext uri="{D42A27DB-BD31-4B8C-83A1-F6EECF244321}">
                <p14:modId xmlns:p14="http://schemas.microsoft.com/office/powerpoint/2010/main" val="1724749378"/>
              </p:ext>
            </p:extLst>
          </p:nvPr>
        </p:nvGraphicFramePr>
        <p:xfrm>
          <a:off x="-384720" y="1628800"/>
          <a:ext cx="8424936" cy="5579648"/>
        </p:xfrm>
        <a:graphic>
          <a:graphicData uri="http://schemas.openxmlformats.org/presentationml/2006/ole">
            <mc:AlternateContent xmlns:mc="http://schemas.openxmlformats.org/markup-compatibility/2006">
              <mc:Choice xmlns:v="urn:schemas-microsoft-com:vml" Requires="v">
                <p:oleObj name="Visio" r:id="rId3" imgW="9588225" imgH="6337210" progId="Visio.Drawing.15">
                  <p:embed/>
                </p:oleObj>
              </mc:Choice>
              <mc:Fallback>
                <p:oleObj name="Visio" r:id="rId3" imgW="9588225" imgH="6337210"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20" y="1628800"/>
                        <a:ext cx="8424936" cy="5579648"/>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21C46DE6-BA9C-916B-D468-74F2000CAD9C}"/>
              </a:ext>
            </a:extLst>
          </p:cNvPr>
          <p:cNvSpPr txBox="1"/>
          <p:nvPr/>
        </p:nvSpPr>
        <p:spPr>
          <a:xfrm>
            <a:off x="191344" y="980728"/>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多智能体的深度强化学习机制</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B5941F-09ED-83DB-584D-B2B27E4A2D46}"/>
              </a:ext>
            </a:extLst>
          </p:cNvPr>
          <p:cNvSpPr txBox="1"/>
          <p:nvPr/>
        </p:nvSpPr>
        <p:spPr>
          <a:xfrm>
            <a:off x="8328248" y="3284984"/>
            <a:ext cx="3600400" cy="2535566"/>
          </a:xfrm>
          <a:prstGeom prst="rect">
            <a:avLst/>
          </a:prstGeom>
          <a:noFill/>
        </p:spPr>
        <p:txBody>
          <a:bodyPr wrap="square">
            <a:spAutoFit/>
          </a:bodyPr>
          <a:lstStyle/>
          <a:p>
            <a:pPr indent="457200">
              <a:lnSpc>
                <a:spcPct val="150000"/>
              </a:lnSpc>
            </a:pPr>
            <a:r>
              <a:rPr lang="zh-CN" altLang="en-US" dirty="0">
                <a:solidFill>
                  <a:srgbClr val="060F18"/>
                </a:solidFill>
                <a:latin typeface="Times New Roman" panose="02020603050405020304" pitchFamily="18" charset="0"/>
                <a:ea typeface="微软雅黑" panose="020B0503020204020204" pitchFamily="34" charset="-122"/>
              </a:rPr>
              <a:t>使用</a:t>
            </a:r>
            <a:r>
              <a:rPr lang="en-US" altLang="zh-CN" dirty="0">
                <a:solidFill>
                  <a:srgbClr val="060F18"/>
                </a:solidFill>
                <a:latin typeface="Times New Roman" panose="02020603050405020304" pitchFamily="18" charset="0"/>
                <a:ea typeface="微软雅黑" panose="020B0503020204020204" pitchFamily="34" charset="-122"/>
              </a:rPr>
              <a:t>CTDE</a:t>
            </a:r>
            <a:r>
              <a:rPr lang="zh-CN" altLang="en-US" dirty="0">
                <a:solidFill>
                  <a:srgbClr val="060F18"/>
                </a:solidFill>
                <a:latin typeface="Times New Roman" panose="02020603050405020304" pitchFamily="18" charset="0"/>
                <a:ea typeface="微软雅黑" panose="020B0503020204020204" pitchFamily="34" charset="-122"/>
              </a:rPr>
              <a:t>（</a:t>
            </a:r>
            <a:r>
              <a:rPr lang="en-US" altLang="zh-CN" dirty="0">
                <a:solidFill>
                  <a:srgbClr val="060F18"/>
                </a:solidFill>
                <a:latin typeface="Times New Roman" panose="02020603050405020304" pitchFamily="18" charset="0"/>
                <a:ea typeface="微软雅黑" panose="020B0503020204020204" pitchFamily="34" charset="-122"/>
              </a:rPr>
              <a:t>Centralized Training Decentralized Execution</a:t>
            </a:r>
            <a:r>
              <a:rPr lang="zh-CN" altLang="en-US" dirty="0">
                <a:solidFill>
                  <a:srgbClr val="060F18"/>
                </a:solidFill>
                <a:latin typeface="Times New Roman" panose="02020603050405020304" pitchFamily="18" charset="0"/>
                <a:ea typeface="微软雅黑" panose="020B0503020204020204" pitchFamily="34" charset="-122"/>
              </a:rPr>
              <a:t>）方式作为本文多智能体的深度强化学习机制，它融合了集中学习和独立学习两种方式的优点。</a:t>
            </a:r>
            <a:br>
              <a:rPr lang="zh-CN" altLang="en-US" dirty="0">
                <a:solidFill>
                  <a:srgbClr val="060F18"/>
                </a:solidFill>
                <a:latin typeface="Times New Roman" panose="02020603050405020304" pitchFamily="18" charset="0"/>
                <a:ea typeface="微软雅黑" panose="020B0503020204020204" pitchFamily="34" charset="-122"/>
              </a:rPr>
            </a:br>
            <a:endParaRPr lang="zh-CN" altLang="en-US" dirty="0">
              <a:solidFill>
                <a:srgbClr val="060F18"/>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56665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25</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47328" y="188640"/>
            <a:ext cx="1231336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900" b="1" dirty="0">
                <a:solidFill>
                  <a:schemeClr val="bg1"/>
                </a:solidFill>
                <a:latin typeface="+mj-ea"/>
                <a:ea typeface="+mj-ea"/>
              </a:rPr>
              <a:t>基于多智能体深度强化学习和网络流量状态预测的</a:t>
            </a:r>
            <a:r>
              <a:rPr lang="en-US" altLang="zh-CN" sz="2900" b="1" dirty="0">
                <a:solidFill>
                  <a:schemeClr val="bg1"/>
                </a:solidFill>
                <a:latin typeface="+mj-ea"/>
                <a:ea typeface="+mj-ea"/>
              </a:rPr>
              <a:t>SDN</a:t>
            </a:r>
            <a:r>
              <a:rPr lang="zh-CN" altLang="en-US" sz="2900" b="1" dirty="0">
                <a:solidFill>
                  <a:schemeClr val="bg1"/>
                </a:solidFill>
                <a:latin typeface="+mj-ea"/>
                <a:ea typeface="+mj-ea"/>
              </a:rPr>
              <a:t>跨域智能路由方法</a:t>
            </a:r>
          </a:p>
        </p:txBody>
      </p:sp>
      <p:sp>
        <p:nvSpPr>
          <p:cNvPr id="4" name="Rectangle 2">
            <a:extLst>
              <a:ext uri="{FF2B5EF4-FFF2-40B4-BE49-F238E27FC236}">
                <a16:creationId xmlns:a16="http://schemas.microsoft.com/office/drawing/2014/main" id="{299B0767-A0F6-5C73-998A-898BF5E879B4}"/>
              </a:ext>
            </a:extLst>
          </p:cNvPr>
          <p:cNvSpPr>
            <a:spLocks noChangeArrowheads="1"/>
          </p:cNvSpPr>
          <p:nvPr/>
        </p:nvSpPr>
        <p:spPr bwMode="auto">
          <a:xfrm>
            <a:off x="2351584" y="177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0A93EA9F-6F3E-C108-7A25-EE9D98444D4C}"/>
              </a:ext>
            </a:extLst>
          </p:cNvPr>
          <p:cNvGraphicFramePr>
            <a:graphicFrameLocks noChangeAspect="1"/>
          </p:cNvGraphicFramePr>
          <p:nvPr>
            <p:extLst>
              <p:ext uri="{D42A27DB-BD31-4B8C-83A1-F6EECF244321}">
                <p14:modId xmlns:p14="http://schemas.microsoft.com/office/powerpoint/2010/main" val="4017823596"/>
              </p:ext>
            </p:extLst>
          </p:nvPr>
        </p:nvGraphicFramePr>
        <p:xfrm>
          <a:off x="2783632" y="908720"/>
          <a:ext cx="8599897" cy="5976664"/>
        </p:xfrm>
        <a:graphic>
          <a:graphicData uri="http://schemas.openxmlformats.org/presentationml/2006/ole">
            <mc:AlternateContent xmlns:mc="http://schemas.openxmlformats.org/markup-compatibility/2006">
              <mc:Choice xmlns:v="urn:schemas-microsoft-com:vml" Requires="v">
                <p:oleObj name="Visio" r:id="rId3" imgW="11429691" imgH="8127948" progId="Visio.Drawing.15">
                  <p:embed/>
                </p:oleObj>
              </mc:Choice>
              <mc:Fallback>
                <p:oleObj name="Visio" r:id="rId3" imgW="11429691" imgH="8127948"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632" y="908720"/>
                        <a:ext cx="8599897" cy="5976664"/>
                      </a:xfrm>
                      <a:prstGeom prst="rect">
                        <a:avLst/>
                      </a:prstGeom>
                      <a:noFill/>
                    </p:spPr>
                  </p:pic>
                </p:oleObj>
              </mc:Fallback>
            </mc:AlternateContent>
          </a:graphicData>
        </a:graphic>
      </p:graphicFrame>
      <p:sp>
        <p:nvSpPr>
          <p:cNvPr id="31" name="文本框 30">
            <a:extLst>
              <a:ext uri="{FF2B5EF4-FFF2-40B4-BE49-F238E27FC236}">
                <a16:creationId xmlns:a16="http://schemas.microsoft.com/office/drawing/2014/main" id="{FD9BEE44-F5B9-AF0E-FA4E-77A30D6C2527}"/>
              </a:ext>
            </a:extLst>
          </p:cNvPr>
          <p:cNvSpPr txBox="1"/>
          <p:nvPr/>
        </p:nvSpPr>
        <p:spPr>
          <a:xfrm>
            <a:off x="191344" y="980728"/>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整体流程</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5B9014E-6B9A-C000-AC24-3CE0A596362B}"/>
              </a:ext>
            </a:extLst>
          </p:cNvPr>
          <p:cNvSpPr/>
          <p:nvPr/>
        </p:nvSpPr>
        <p:spPr>
          <a:xfrm>
            <a:off x="2783632" y="1700808"/>
            <a:ext cx="720080"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D13A0B4-8111-8A7E-FE3C-1F5A85E70B9F}"/>
              </a:ext>
            </a:extLst>
          </p:cNvPr>
          <p:cNvSpPr/>
          <p:nvPr/>
        </p:nvSpPr>
        <p:spPr>
          <a:xfrm>
            <a:off x="5231904" y="1844824"/>
            <a:ext cx="720080"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807A11EB-7E0A-DA60-D19B-3CBE74D07EC3}"/>
              </a:ext>
            </a:extLst>
          </p:cNvPr>
          <p:cNvSpPr/>
          <p:nvPr/>
        </p:nvSpPr>
        <p:spPr>
          <a:xfrm>
            <a:off x="6240016" y="2132856"/>
            <a:ext cx="720080"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64EB19C-D7F1-2012-20CC-526FF65E482E}"/>
              </a:ext>
            </a:extLst>
          </p:cNvPr>
          <p:cNvSpPr/>
          <p:nvPr/>
        </p:nvSpPr>
        <p:spPr>
          <a:xfrm>
            <a:off x="3575720" y="4437112"/>
            <a:ext cx="1224136"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DF298723-0917-6B1A-CD65-DEA7E07B40D5}"/>
              </a:ext>
            </a:extLst>
          </p:cNvPr>
          <p:cNvSpPr/>
          <p:nvPr/>
        </p:nvSpPr>
        <p:spPr>
          <a:xfrm>
            <a:off x="5303912" y="4653136"/>
            <a:ext cx="1080120"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EA44157-9F7E-C818-8449-3EB7FA6084AA}"/>
              </a:ext>
            </a:extLst>
          </p:cNvPr>
          <p:cNvSpPr/>
          <p:nvPr/>
        </p:nvSpPr>
        <p:spPr>
          <a:xfrm>
            <a:off x="6275672" y="4941168"/>
            <a:ext cx="1044464" cy="30460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9659998-712B-B00F-A326-7CC1106B1DC0}"/>
              </a:ext>
            </a:extLst>
          </p:cNvPr>
          <p:cNvSpPr/>
          <p:nvPr/>
        </p:nvSpPr>
        <p:spPr>
          <a:xfrm>
            <a:off x="7392144" y="2492896"/>
            <a:ext cx="648072"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AF1AD582-5C4B-7B86-F065-348DD8F5AA54}"/>
              </a:ext>
            </a:extLst>
          </p:cNvPr>
          <p:cNvSpPr/>
          <p:nvPr/>
        </p:nvSpPr>
        <p:spPr>
          <a:xfrm>
            <a:off x="8184232" y="5229200"/>
            <a:ext cx="1224136"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06B3FC29-726B-B279-68C2-EB86CEB23AB1}"/>
              </a:ext>
            </a:extLst>
          </p:cNvPr>
          <p:cNvSpPr/>
          <p:nvPr/>
        </p:nvSpPr>
        <p:spPr>
          <a:xfrm>
            <a:off x="2711624" y="5733256"/>
            <a:ext cx="7272808" cy="112474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320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25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25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25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25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25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25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26</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47328" y="188640"/>
            <a:ext cx="1231336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900" b="1" dirty="0">
                <a:solidFill>
                  <a:schemeClr val="bg1"/>
                </a:solidFill>
                <a:latin typeface="+mj-ea"/>
                <a:ea typeface="+mj-ea"/>
              </a:rPr>
              <a:t>基于多智能体深度强化学习和网络流量状态预测的</a:t>
            </a:r>
            <a:r>
              <a:rPr lang="en-US" altLang="zh-CN" sz="2900" b="1" dirty="0">
                <a:solidFill>
                  <a:schemeClr val="bg1"/>
                </a:solidFill>
                <a:latin typeface="+mj-ea"/>
                <a:ea typeface="+mj-ea"/>
              </a:rPr>
              <a:t>SDN</a:t>
            </a:r>
            <a:r>
              <a:rPr lang="zh-CN" altLang="en-US" sz="2900" b="1" dirty="0">
                <a:solidFill>
                  <a:schemeClr val="bg1"/>
                </a:solidFill>
                <a:latin typeface="+mj-ea"/>
                <a:ea typeface="+mj-ea"/>
              </a:rPr>
              <a:t>跨域智能路由方法</a:t>
            </a:r>
          </a:p>
        </p:txBody>
      </p:sp>
      <p:sp>
        <p:nvSpPr>
          <p:cNvPr id="4" name="Rectangle 2">
            <a:extLst>
              <a:ext uri="{FF2B5EF4-FFF2-40B4-BE49-F238E27FC236}">
                <a16:creationId xmlns:a16="http://schemas.microsoft.com/office/drawing/2014/main" id="{299B0767-A0F6-5C73-998A-898BF5E879B4}"/>
              </a:ext>
            </a:extLst>
          </p:cNvPr>
          <p:cNvSpPr>
            <a:spLocks noChangeArrowheads="1"/>
          </p:cNvSpPr>
          <p:nvPr/>
        </p:nvSpPr>
        <p:spPr bwMode="auto">
          <a:xfrm>
            <a:off x="2351584" y="177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FD9BEE44-F5B9-AF0E-FA4E-77A30D6C2527}"/>
              </a:ext>
            </a:extLst>
          </p:cNvPr>
          <p:cNvSpPr txBox="1"/>
          <p:nvPr/>
        </p:nvSpPr>
        <p:spPr>
          <a:xfrm>
            <a:off x="191344" y="980728"/>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Dueling DQN</a:t>
            </a:r>
            <a:r>
              <a:rPr lang="zh-CN" altLang="en-US" sz="3000" b="1" dirty="0">
                <a:solidFill>
                  <a:srgbClr val="20517C"/>
                </a:solidFill>
                <a:latin typeface="微软雅黑" panose="020B0503020204020204" pitchFamily="34" charset="-122"/>
                <a:ea typeface="微软雅黑" panose="020B0503020204020204" pitchFamily="34" charset="-122"/>
              </a:rPr>
              <a:t>深度强化学习算法</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1923C8A-3C3D-806D-562F-8C71A644DB0A}"/>
                  </a:ext>
                </a:extLst>
              </p:cNvPr>
              <p:cNvSpPr txBox="1"/>
              <p:nvPr/>
            </p:nvSpPr>
            <p:spPr>
              <a:xfrm>
                <a:off x="1199456" y="1556792"/>
                <a:ext cx="12745416" cy="10454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𝑢𝑚</m:t>
                          </m:r>
                        </m:e>
                        <m:sub>
                          <m:r>
                            <a:rPr lang="zh-CN" altLang="en-US" i="1">
                              <a:solidFill>
                                <a:srgbClr val="060F18"/>
                              </a:solidFill>
                              <a:latin typeface="Cambria Math" panose="02040503050406030204" pitchFamily="18" charset="0"/>
                            </a:rPr>
                            <m:t>𝑖𝑗</m:t>
                          </m:r>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𝑤</m:t>
                          </m:r>
                        </m:e>
                        <m:sub>
                          <m:r>
                            <a:rPr lang="zh-CN" altLang="en-US" i="0">
                              <a:solidFill>
                                <a:srgbClr val="060F18"/>
                              </a:solidFill>
                              <a:latin typeface="Cambria Math" panose="02040503050406030204" pitchFamily="18" charset="0"/>
                            </a:rPr>
                            <m:t>1</m:t>
                          </m:r>
                        </m:sub>
                      </m:sSub>
                      <m:r>
                        <a:rPr lang="zh-CN" altLang="en-US" i="0">
                          <a:solidFill>
                            <a:srgbClr val="060F18"/>
                          </a:solidFill>
                          <a:latin typeface="Cambria Math" panose="02040503050406030204" pitchFamily="18" charset="0"/>
                        </a:rPr>
                        <m:t>∙</m:t>
                      </m:r>
                      <m:f>
                        <m:fPr>
                          <m:ctrlPr>
                            <a:rPr lang="zh-CN" altLang="en-US" i="1">
                              <a:solidFill>
                                <a:srgbClr val="060F18"/>
                              </a:solidFill>
                              <a:latin typeface="Cambria Math" panose="02040503050406030204" pitchFamily="18" charset="0"/>
                            </a:rPr>
                          </m:ctrlPr>
                        </m:fPr>
                        <m:num>
                          <m:r>
                            <a:rPr lang="zh-CN" altLang="en-US" i="0">
                              <a:solidFill>
                                <a:srgbClr val="060F18"/>
                              </a:solidFill>
                              <a:latin typeface="Cambria Math" panose="02040503050406030204" pitchFamily="18" charset="0"/>
                            </a:rPr>
                            <m:t>1</m:t>
                          </m:r>
                        </m:num>
                        <m:den>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𝐿</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𝑏𝑤</m:t>
                                  </m:r>
                                </m:e>
                                <m:sub>
                                  <m:r>
                                    <a:rPr lang="zh-CN" altLang="en-US" i="1">
                                      <a:solidFill>
                                        <a:srgbClr val="060F18"/>
                                      </a:solidFill>
                                      <a:latin typeface="Cambria Math" panose="02040503050406030204" pitchFamily="18" charset="0"/>
                                    </a:rPr>
                                    <m:t>𝑖𝑗</m:t>
                                  </m:r>
                                </m:sub>
                              </m:sSub>
                            </m:sub>
                          </m:sSub>
                        </m:den>
                      </m:f>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𝑤</m:t>
                          </m:r>
                        </m:e>
                        <m:sub>
                          <m:r>
                            <a:rPr lang="zh-CN" altLang="en-US" i="0">
                              <a:solidFill>
                                <a:srgbClr val="060F18"/>
                              </a:solidFill>
                              <a:latin typeface="Cambria Math" panose="02040503050406030204" pitchFamily="18" charset="0"/>
                            </a:rPr>
                            <m:t>2</m:t>
                          </m:r>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𝐿</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𝑑𝑒𝑙𝑎𝑦</m:t>
                              </m:r>
                            </m:e>
                            <m:sub>
                              <m:r>
                                <a:rPr lang="zh-CN" altLang="en-US" i="1">
                                  <a:solidFill>
                                    <a:srgbClr val="060F18"/>
                                  </a:solidFill>
                                  <a:latin typeface="Cambria Math" panose="02040503050406030204" pitchFamily="18" charset="0"/>
                                </a:rPr>
                                <m:t>𝑖𝑗</m:t>
                              </m:r>
                            </m:sub>
                          </m:sSub>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𝑤</m:t>
                          </m:r>
                        </m:e>
                        <m:sub>
                          <m:r>
                            <a:rPr lang="zh-CN" altLang="en-US" i="0">
                              <a:solidFill>
                                <a:srgbClr val="060F18"/>
                              </a:solidFill>
                              <a:latin typeface="Cambria Math" panose="02040503050406030204" pitchFamily="18" charset="0"/>
                            </a:rPr>
                            <m:t>3</m:t>
                          </m:r>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𝐿</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𝑙𝑜𝑠𝑠</m:t>
                              </m:r>
                            </m:e>
                            <m:sub>
                              <m:r>
                                <a:rPr lang="zh-CN" altLang="en-US" i="1">
                                  <a:solidFill>
                                    <a:srgbClr val="060F18"/>
                                  </a:solidFill>
                                  <a:latin typeface="Cambria Math" panose="02040503050406030204" pitchFamily="18" charset="0"/>
                                </a:rPr>
                                <m:t>𝑖𝑗</m:t>
                              </m:r>
                            </m:sub>
                          </m:sSub>
                        </m:sub>
                      </m:sSub>
                      <m:r>
                        <a:rPr lang="zh-CN" altLang="en-US" i="0">
                          <a:solidFill>
                            <a:srgbClr val="060F18"/>
                          </a:solidFill>
                          <a:latin typeface="Cambria Math" panose="02040503050406030204" pitchFamily="18" charset="0"/>
                        </a:rPr>
                        <m:t>    +</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𝑤</m:t>
                          </m:r>
                        </m:e>
                        <m:sub>
                          <m:r>
                            <a:rPr lang="zh-CN" altLang="en-US" i="0">
                              <a:solidFill>
                                <a:srgbClr val="060F18"/>
                              </a:solidFill>
                              <a:latin typeface="Cambria Math" panose="02040503050406030204" pitchFamily="18" charset="0"/>
                            </a:rPr>
                            <m:t>4</m:t>
                          </m:r>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𝐿</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𝑢𝑠𝑒</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𝑑</m:t>
                                  </m:r>
                                </m:e>
                                <m:sub>
                                  <m:r>
                                    <a:rPr lang="zh-CN" altLang="en-US" i="1">
                                      <a:solidFill>
                                        <a:srgbClr val="060F18"/>
                                      </a:solidFill>
                                      <a:latin typeface="Cambria Math" panose="02040503050406030204" pitchFamily="18" charset="0"/>
                                    </a:rPr>
                                    <m:t>𝑏𝑤</m:t>
                                  </m:r>
                                </m:sub>
                              </m:sSub>
                            </m:e>
                            <m:sub>
                              <m:r>
                                <a:rPr lang="zh-CN" altLang="en-US" i="1">
                                  <a:solidFill>
                                    <a:srgbClr val="060F18"/>
                                  </a:solidFill>
                                  <a:latin typeface="Cambria Math" panose="02040503050406030204" pitchFamily="18" charset="0"/>
                                </a:rPr>
                                <m:t>𝑖𝑗</m:t>
                              </m:r>
                            </m:sub>
                          </m:sSub>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𝑤</m:t>
                          </m:r>
                        </m:e>
                        <m:sub>
                          <m:r>
                            <a:rPr lang="zh-CN" altLang="en-US" i="0">
                              <a:solidFill>
                                <a:srgbClr val="060F18"/>
                              </a:solidFill>
                              <a:latin typeface="Cambria Math" panose="02040503050406030204" pitchFamily="18" charset="0"/>
                            </a:rPr>
                            <m:t>5</m:t>
                          </m:r>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𝐿</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𝑑𝑟𝑜𝑝𝑠</m:t>
                              </m:r>
                            </m:e>
                            <m:sub>
                              <m:r>
                                <a:rPr lang="zh-CN" altLang="en-US" i="1">
                                  <a:solidFill>
                                    <a:srgbClr val="060F18"/>
                                  </a:solidFill>
                                  <a:latin typeface="Cambria Math" panose="02040503050406030204" pitchFamily="18" charset="0"/>
                                </a:rPr>
                                <m:t>𝑖𝑗</m:t>
                              </m:r>
                            </m:sub>
                          </m:sSub>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𝑤</m:t>
                          </m:r>
                        </m:e>
                        <m:sub>
                          <m:r>
                            <a:rPr lang="zh-CN" altLang="en-US" i="0">
                              <a:solidFill>
                                <a:srgbClr val="060F18"/>
                              </a:solidFill>
                              <a:latin typeface="Cambria Math" panose="02040503050406030204" pitchFamily="18" charset="0"/>
                            </a:rPr>
                            <m:t>6</m:t>
                          </m:r>
                        </m:sub>
                      </m:sSub>
                      <m:sSub>
                        <m:sSubPr>
                          <m:ctrlPr>
                            <a:rPr lang="zh-CN" altLang="en-US" i="1">
                              <a:solidFill>
                                <a:srgbClr val="060F18"/>
                              </a:solidFill>
                              <a:latin typeface="Cambria Math" panose="02040503050406030204" pitchFamily="18" charset="0"/>
                            </a:rPr>
                          </m:ctrlPr>
                        </m:sSubPr>
                        <m:e>
                          <m:r>
                            <a:rPr lang="zh-CN" altLang="en-US" i="0">
                              <a:solidFill>
                                <a:srgbClr val="060F18"/>
                              </a:solidFill>
                              <a:latin typeface="Cambria Math" panose="02040503050406030204" pitchFamily="18" charset="0"/>
                            </a:rPr>
                            <m:t>∙</m:t>
                          </m:r>
                          <m:r>
                            <a:rPr lang="zh-CN" altLang="en-US" i="1">
                              <a:solidFill>
                                <a:srgbClr val="060F18"/>
                              </a:solidFill>
                              <a:latin typeface="Cambria Math" panose="02040503050406030204" pitchFamily="18" charset="0"/>
                            </a:rPr>
                            <m:t>𝐿</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𝑒𝑟𝑟𝑜𝑟𝑠</m:t>
                              </m:r>
                            </m:e>
                            <m:sub>
                              <m:r>
                                <a:rPr lang="zh-CN" altLang="en-US" i="1">
                                  <a:solidFill>
                                    <a:srgbClr val="060F18"/>
                                  </a:solidFill>
                                  <a:latin typeface="Cambria Math" panose="02040503050406030204" pitchFamily="18" charset="0"/>
                                </a:rPr>
                                <m:t>𝑖𝑗</m:t>
                              </m:r>
                            </m:sub>
                          </m:sSub>
                        </m:sub>
                      </m:sSub>
                      <m:r>
                        <a:rPr lang="zh-CN" altLang="en-US" i="0">
                          <a:solidFill>
                            <a:srgbClr val="060F18"/>
                          </a:solidFill>
                          <a:latin typeface="Cambria Math" panose="02040503050406030204" pitchFamily="18" charset="0"/>
                        </a:rPr>
                        <m:t>   </m:t>
                      </m:r>
                    </m:oMath>
                  </m:oMathPara>
                </a14:m>
                <a:endParaRPr lang="en-US" altLang="zh-CN" i="0" dirty="0">
                  <a:solidFill>
                    <a:srgbClr val="060F18"/>
                  </a:solidFill>
                  <a:latin typeface="Cambria Math" panose="02040503050406030204" pitchFamily="18" charset="0"/>
                </a:endParaRPr>
              </a:p>
              <a:p>
                <a:r>
                  <a:rPr lang="zh-CN" altLang="en-US" dirty="0">
                    <a:solidFill>
                      <a:srgbClr val="060F18"/>
                    </a:solidFill>
                  </a:rPr>
                  <a:t>                                                                                                                                   </a:t>
                </a:r>
                <a14:m>
                  <m:oMath xmlns:m="http://schemas.openxmlformats.org/officeDocument/2006/math">
                    <m:r>
                      <a:rPr lang="zh-CN" altLang="en-US" i="0">
                        <a:solidFill>
                          <a:srgbClr val="060F18"/>
                        </a:solidFill>
                        <a:latin typeface="Cambria Math" panose="02040503050406030204" pitchFamily="18" charset="0"/>
                      </a:rPr>
                      <m:t>, </m:t>
                    </m:r>
                    <m:r>
                      <a:rPr lang="zh-CN" altLang="en-US" i="1">
                        <a:solidFill>
                          <a:srgbClr val="060F18"/>
                        </a:solidFill>
                        <a:latin typeface="Cambria Math" panose="02040503050406030204" pitchFamily="18" charset="0"/>
                      </a:rPr>
                      <m:t>𝑖</m:t>
                    </m:r>
                    <m:r>
                      <a:rPr lang="zh-CN" altLang="en-US" i="0">
                        <a:solidFill>
                          <a:srgbClr val="060F18"/>
                        </a:solidFill>
                        <a:latin typeface="Cambria Math" panose="02040503050406030204" pitchFamily="18" charset="0"/>
                      </a:rPr>
                      <m:t>, </m:t>
                    </m:r>
                    <m:r>
                      <a:rPr lang="zh-CN" altLang="en-US" i="1">
                        <a:solidFill>
                          <a:srgbClr val="060F18"/>
                        </a:solidFill>
                        <a:latin typeface="Cambria Math" panose="02040503050406030204" pitchFamily="18" charset="0"/>
                      </a:rPr>
                      <m:t>𝑗</m:t>
                    </m:r>
                    <m:r>
                      <a:rPr lang="zh-CN" altLang="en-US" i="0">
                        <a:solidFill>
                          <a:srgbClr val="060F18"/>
                        </a:solidFill>
                        <a:latin typeface="Cambria Math" panose="02040503050406030204" pitchFamily="18" charset="0"/>
                      </a:rPr>
                      <m:t>=1, 2, ..,</m:t>
                    </m:r>
                    <m:d>
                      <m:dPr>
                        <m:begChr m:val="|"/>
                        <m:endChr m:val="|"/>
                        <m:ctrlPr>
                          <a:rPr lang="zh-CN" altLang="en-US" i="1">
                            <a:solidFill>
                              <a:srgbClr val="060F18"/>
                            </a:solidFill>
                            <a:latin typeface="Cambria Math" panose="02040503050406030204" pitchFamily="18" charset="0"/>
                          </a:rPr>
                        </m:ctrlPr>
                      </m:dPr>
                      <m:e>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𝑉</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𝐷</m:t>
                                </m:r>
                              </m:e>
                              <m:sub>
                                <m:r>
                                  <a:rPr lang="zh-CN" altLang="en-US" i="0">
                                    <a:solidFill>
                                      <a:srgbClr val="060F18"/>
                                    </a:solidFill>
                                    <a:latin typeface="Cambria Math" panose="02040503050406030204" pitchFamily="18" charset="0"/>
                                  </a:rPr>
                                  <m:t>1</m:t>
                                </m:r>
                              </m:sub>
                            </m:sSub>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𝑉</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𝐷</m:t>
                                </m:r>
                              </m:e>
                              <m:sub>
                                <m:r>
                                  <a:rPr lang="zh-CN" altLang="en-US" i="0">
                                    <a:solidFill>
                                      <a:srgbClr val="060F18"/>
                                    </a:solidFill>
                                    <a:latin typeface="Cambria Math" panose="02040503050406030204" pitchFamily="18" charset="0"/>
                                  </a:rPr>
                                  <m:t>2</m:t>
                                </m:r>
                              </m:sub>
                            </m:sSub>
                          </m:sub>
                        </m:sSub>
                        <m:r>
                          <a:rPr lang="zh-CN" altLang="en-US" i="0">
                            <a:solidFill>
                              <a:srgbClr val="060F18"/>
                            </a:solidFill>
                            <a:latin typeface="Cambria Math" panose="02040503050406030204" pitchFamily="18" charset="0"/>
                          </a:rPr>
                          <m:t>∪</m:t>
                        </m:r>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𝑉</m:t>
                            </m:r>
                          </m:e>
                          <m:sub>
                            <m:sSub>
                              <m:sSubPr>
                                <m:ctrlPr>
                                  <a:rPr lang="zh-CN" altLang="en-US" i="1">
                                    <a:solidFill>
                                      <a:srgbClr val="060F18"/>
                                    </a:solidFill>
                                    <a:latin typeface="Cambria Math" panose="02040503050406030204" pitchFamily="18" charset="0"/>
                                  </a:rPr>
                                </m:ctrlPr>
                              </m:sSubPr>
                              <m:e>
                                <m:r>
                                  <a:rPr lang="zh-CN" altLang="en-US" i="1">
                                    <a:solidFill>
                                      <a:srgbClr val="060F18"/>
                                    </a:solidFill>
                                    <a:latin typeface="Cambria Math" panose="02040503050406030204" pitchFamily="18" charset="0"/>
                                  </a:rPr>
                                  <m:t>𝐷</m:t>
                                </m:r>
                              </m:e>
                              <m:sub>
                                <m:r>
                                  <a:rPr lang="zh-CN" altLang="en-US" i="0">
                                    <a:solidFill>
                                      <a:srgbClr val="060F18"/>
                                    </a:solidFill>
                                    <a:latin typeface="Cambria Math" panose="02040503050406030204" pitchFamily="18" charset="0"/>
                                  </a:rPr>
                                  <m:t>3</m:t>
                                </m:r>
                              </m:sub>
                            </m:sSub>
                          </m:sub>
                        </m:sSub>
                      </m:e>
                    </m:d>
                  </m:oMath>
                </a14:m>
                <a:endParaRPr lang="zh-CN" altLang="en-US" dirty="0">
                  <a:solidFill>
                    <a:srgbClr val="060F18"/>
                  </a:solidFill>
                </a:endParaRPr>
              </a:p>
            </p:txBody>
          </p:sp>
        </mc:Choice>
        <mc:Fallback xmlns="">
          <p:sp>
            <p:nvSpPr>
              <p:cNvPr id="8" name="文本框 7">
                <a:extLst>
                  <a:ext uri="{FF2B5EF4-FFF2-40B4-BE49-F238E27FC236}">
                    <a16:creationId xmlns:a16="http://schemas.microsoft.com/office/drawing/2014/main" id="{B1923C8A-3C3D-806D-562F-8C71A644DB0A}"/>
                  </a:ext>
                </a:extLst>
              </p:cNvPr>
              <p:cNvSpPr txBox="1">
                <a:spLocks noRot="1" noChangeAspect="1" noMove="1" noResize="1" noEditPoints="1" noAdjustHandles="1" noChangeArrowheads="1" noChangeShapeType="1" noTextEdit="1"/>
              </p:cNvSpPr>
              <p:nvPr/>
            </p:nvSpPr>
            <p:spPr>
              <a:xfrm>
                <a:off x="1199456" y="1556792"/>
                <a:ext cx="12745416" cy="1045414"/>
              </a:xfrm>
              <a:prstGeom prst="rect">
                <a:avLst/>
              </a:prstGeom>
              <a:blipFill>
                <a:blip r:embed="rId3"/>
                <a:stretch>
                  <a:fillRect b="-174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520C8FF-5B63-6499-4039-902EB9A03E9F}"/>
              </a:ext>
            </a:extLst>
          </p:cNvPr>
          <p:cNvSpPr txBox="1"/>
          <p:nvPr/>
        </p:nvSpPr>
        <p:spPr>
          <a:xfrm>
            <a:off x="407368" y="1628800"/>
            <a:ext cx="6414516" cy="2951705"/>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1800" b="1" dirty="0">
                <a:solidFill>
                  <a:srgbClr val="060F18"/>
                </a:solidFill>
                <a:latin typeface="Times New Roman" panose="02020603050405020304" pitchFamily="18" charset="0"/>
                <a:ea typeface="微软雅黑" panose="020B0503020204020204" pitchFamily="34" charset="-122"/>
              </a:rPr>
              <a:t>联合状态空间</a:t>
            </a:r>
            <a:r>
              <a:rPr lang="en-US" altLang="zh-CN" sz="1800" b="1" dirty="0">
                <a:solidFill>
                  <a:srgbClr val="060F18"/>
                </a:solidFill>
                <a:latin typeface="Times New Roman" panose="02020603050405020304" pitchFamily="18" charset="0"/>
                <a:ea typeface="微软雅黑" panose="020B0503020204020204" pitchFamily="34" charset="-122"/>
              </a:rPr>
              <a:t>(</a:t>
            </a:r>
            <a:r>
              <a:rPr lang="en-US" altLang="zh-CN" sz="1800" b="1" i="1" dirty="0">
                <a:solidFill>
                  <a:srgbClr val="060F18"/>
                </a:solidFill>
                <a:latin typeface="Times New Roman" panose="02020603050405020304" pitchFamily="18" charset="0"/>
                <a:ea typeface="微软雅黑" panose="020B0503020204020204" pitchFamily="34" charset="-122"/>
              </a:rPr>
              <a:t>US</a:t>
            </a:r>
            <a:r>
              <a:rPr lang="en-US" altLang="zh-CN" sz="1800" b="1" dirty="0">
                <a:solidFill>
                  <a:srgbClr val="060F18"/>
                </a:solidFill>
                <a:latin typeface="Times New Roman" panose="02020603050405020304" pitchFamily="18" charset="0"/>
                <a:ea typeface="微软雅黑" panose="020B0503020204020204" pitchFamily="34" charset="-122"/>
              </a:rPr>
              <a:t>)</a:t>
            </a:r>
          </a:p>
          <a:p>
            <a:pPr>
              <a:lnSpc>
                <a:spcPct val="150000"/>
              </a:lnSpc>
            </a:pPr>
            <a:endParaRPr lang="en-US" altLang="zh-CN" b="1" dirty="0">
              <a:solidFill>
                <a:srgbClr val="060F18"/>
              </a:solidFill>
              <a:latin typeface="Times New Roman" panose="02020603050405020304" pitchFamily="18" charset="0"/>
              <a:ea typeface="微软雅黑" panose="020B0503020204020204" pitchFamily="34" charset="-122"/>
            </a:endParaRPr>
          </a:p>
          <a:p>
            <a:pPr>
              <a:lnSpc>
                <a:spcPct val="150000"/>
              </a:lnSpc>
            </a:pPr>
            <a:endParaRPr lang="en-US" altLang="zh-CN" b="1" dirty="0">
              <a:solidFill>
                <a:srgbClr val="060F18"/>
              </a:solidFill>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1800" b="1" dirty="0">
                <a:solidFill>
                  <a:srgbClr val="060F18"/>
                </a:solidFill>
                <a:latin typeface="Times New Roman" panose="02020603050405020304" pitchFamily="18" charset="0"/>
                <a:ea typeface="微软雅黑" panose="020B0503020204020204" pitchFamily="34" charset="-122"/>
              </a:rPr>
              <a:t>联合动作空间</a:t>
            </a:r>
            <a:r>
              <a:rPr lang="en-US" altLang="zh-CN" sz="1800" b="1" dirty="0">
                <a:solidFill>
                  <a:srgbClr val="060F18"/>
                </a:solidFill>
                <a:latin typeface="Times New Roman" panose="02020603050405020304" pitchFamily="18" charset="0"/>
                <a:ea typeface="微软雅黑" panose="020B0503020204020204" pitchFamily="34" charset="-122"/>
              </a:rPr>
              <a:t>(</a:t>
            </a:r>
            <a:r>
              <a:rPr lang="en-US" altLang="zh-CN" sz="1800" b="1" i="1" dirty="0">
                <a:solidFill>
                  <a:srgbClr val="060F18"/>
                </a:solidFill>
                <a:latin typeface="Times New Roman" panose="02020603050405020304" pitchFamily="18" charset="0"/>
                <a:ea typeface="微软雅黑" panose="020B0503020204020204" pitchFamily="34" charset="-122"/>
              </a:rPr>
              <a:t>UA</a:t>
            </a:r>
            <a:r>
              <a:rPr lang="en-US" altLang="zh-CN" sz="1800" b="1" dirty="0">
                <a:solidFill>
                  <a:srgbClr val="060F18"/>
                </a:solidFill>
                <a:latin typeface="Times New Roman" panose="02020603050405020304" pitchFamily="18" charset="0"/>
                <a:ea typeface="微软雅黑" panose="020B0503020204020204" pitchFamily="34" charset="-122"/>
              </a:rPr>
              <a:t>)</a:t>
            </a:r>
          </a:p>
          <a:p>
            <a:pPr marL="342900" indent="-342900">
              <a:lnSpc>
                <a:spcPct val="150000"/>
              </a:lnSpc>
              <a:buFont typeface="Wingdings" panose="05000000000000000000" pitchFamily="2" charset="2"/>
              <a:buChar char="n"/>
            </a:pPr>
            <a:endParaRPr lang="en-US" altLang="zh-CN" b="1" dirty="0">
              <a:solidFill>
                <a:srgbClr val="060F18"/>
              </a:solidFill>
              <a:latin typeface="Times New Roman" panose="02020603050405020304" pitchFamily="18" charset="0"/>
              <a:ea typeface="微软雅黑" panose="020B0503020204020204" pitchFamily="34" charset="-122"/>
            </a:endParaRPr>
          </a:p>
          <a:p>
            <a:pPr>
              <a:lnSpc>
                <a:spcPct val="150000"/>
              </a:lnSpc>
            </a:pPr>
            <a:endParaRPr lang="en-US" altLang="zh-CN" b="1" dirty="0">
              <a:solidFill>
                <a:srgbClr val="060F18"/>
              </a:solidFill>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b="1" dirty="0">
                <a:solidFill>
                  <a:srgbClr val="060F18"/>
                </a:solidFill>
                <a:latin typeface="Times New Roman" panose="02020603050405020304" pitchFamily="18" charset="0"/>
                <a:ea typeface="微软雅黑" panose="020B0503020204020204" pitchFamily="34" charset="-122"/>
              </a:rPr>
              <a:t>联合奖励函数</a:t>
            </a:r>
            <a:r>
              <a:rPr lang="en-US" altLang="zh-CN" b="1" dirty="0">
                <a:solidFill>
                  <a:srgbClr val="060F18"/>
                </a:solidFill>
                <a:latin typeface="Times New Roman" panose="02020603050405020304" pitchFamily="18" charset="0"/>
                <a:ea typeface="微软雅黑" panose="020B0503020204020204" pitchFamily="34" charset="-122"/>
              </a:rPr>
              <a:t>(</a:t>
            </a:r>
            <a:r>
              <a:rPr lang="en-US" altLang="zh-CN" b="1" i="1" dirty="0">
                <a:solidFill>
                  <a:srgbClr val="060F18"/>
                </a:solidFill>
                <a:latin typeface="Times New Roman" panose="02020603050405020304" pitchFamily="18" charset="0"/>
                <a:ea typeface="微软雅黑" panose="020B0503020204020204" pitchFamily="34" charset="-122"/>
              </a:rPr>
              <a:t>UR</a:t>
            </a:r>
            <a:r>
              <a:rPr lang="en-US" altLang="zh-CN" b="1" dirty="0">
                <a:solidFill>
                  <a:srgbClr val="060F18"/>
                </a:solidFill>
                <a:latin typeface="Times New Roman" panose="02020603050405020304" pitchFamily="18" charset="0"/>
                <a:ea typeface="微软雅黑" panose="020B0503020204020204" pitchFamily="34" charset="-122"/>
              </a:rPr>
              <a:t>)</a:t>
            </a:r>
            <a:endParaRPr lang="en-US" altLang="zh-CN" sz="1800" b="1" dirty="0">
              <a:solidFill>
                <a:srgbClr val="060F18"/>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E2DC537-92C2-D032-E0A1-5F90F62BDE52}"/>
                  </a:ext>
                </a:extLst>
              </p:cNvPr>
              <p:cNvSpPr txBox="1"/>
              <p:nvPr/>
            </p:nvSpPr>
            <p:spPr>
              <a:xfrm>
                <a:off x="2927648" y="2780928"/>
                <a:ext cx="13897544" cy="1034899"/>
              </a:xfrm>
              <a:prstGeom prst="rect">
                <a:avLst/>
              </a:prstGeom>
              <a:noFill/>
            </p:spPr>
            <p:txBody>
              <a:bodyPr wrap="square">
                <a:spAutoFit/>
              </a:bodyPr>
              <a:lstStyle/>
              <a:p>
                <a:pPr>
                  <a:lnSpc>
                    <a:spcPct val="150000"/>
                  </a:lnSpc>
                </a:pPr>
                <a14:m>
                  <m:oMath xmlns:m="http://schemas.openxmlformats.org/officeDocument/2006/math">
                    <m:r>
                      <a:rPr lang="zh-CN" altLang="en-US" i="1" kern="100" smtClean="0">
                        <a:solidFill>
                          <a:srgbClr val="060F18"/>
                        </a:solidFill>
                        <a:latin typeface="Cambria Math" panose="02040503050406030204" pitchFamily="18" charset="0"/>
                        <a:ea typeface="宋体" panose="02010600030101010101" pitchFamily="2" charset="-122"/>
                        <a:cs typeface="Times New Roman" panose="02020603050405020304" pitchFamily="18" charset="0"/>
                      </a:rPr>
                      <m:t>由</m:t>
                    </m:r>
                    <m:r>
                      <a:rPr lang="en-US" altLang="zh-CN" sz="1800" i="1" kern="100" smtClean="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smtClean="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solidFill>
                              <a:srgbClr val="060F18"/>
                            </a:solidFill>
                            <a:effectLst/>
                            <a:latin typeface="Cambria Math" panose="02040503050406030204" pitchFamily="18" charset="0"/>
                            <a:ea typeface="Cambria Math" panose="02040503050406030204" pitchFamily="18" charset="0"/>
                          </a:rPr>
                        </m:ctrlPr>
                      </m:dPr>
                      <m:e>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0.1∙</m:t>
                        </m:r>
                        <m:r>
                          <m:rPr>
                            <m:sty m:val="p"/>
                          </m:rP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1</m:t>
                                </m:r>
                              </m:sub>
                            </m:sSub>
                          </m:sub>
                        </m:sSub>
                        <m:d>
                          <m:dPr>
                            <m:begChr m:val="|"/>
                            <m:endChr m:val="|"/>
                            <m:ctrlPr>
                              <a:rPr lang="zh-CN" altLang="zh-CN" i="1">
                                <a:solidFill>
                                  <a:srgbClr val="060F18"/>
                                </a:solidFill>
                                <a:effectLst/>
                                <a:latin typeface="Cambria Math" panose="02040503050406030204" pitchFamily="18" charset="0"/>
                                <a:ea typeface="Cambria Math" panose="02040503050406030204" pitchFamily="18" charset="0"/>
                              </a:rPr>
                            </m:ctrlPr>
                          </m:d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2</m:t>
                                    </m:r>
                                  </m:sub>
                                </m:sSub>
                              </m:sub>
                            </m:sSub>
                          </m:e>
                        </m:d>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3</m:t>
                                </m:r>
                              </m:sub>
                            </m:sSub>
                          </m:sub>
                        </m:s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1</m:t>
                                </m:r>
                              </m:sub>
                            </m:sSub>
                          </m:sub>
                        </m:sSub>
                        <m:d>
                          <m:dPr>
                            <m:begChr m:val="|"/>
                            <m:endChr m:val="|"/>
                            <m:ctrlPr>
                              <a:rPr lang="zh-CN" altLang="zh-CN" i="1">
                                <a:solidFill>
                                  <a:srgbClr val="060F18"/>
                                </a:solidFill>
                                <a:effectLst/>
                                <a:latin typeface="Cambria Math" panose="02040503050406030204" pitchFamily="18" charset="0"/>
                                <a:ea typeface="Cambria Math" panose="02040503050406030204" pitchFamily="18" charset="0"/>
                              </a:rPr>
                            </m:ctrlPr>
                          </m:d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2</m:t>
                                    </m:r>
                                  </m:sub>
                                </m:sSub>
                              </m:sub>
                            </m:sSub>
                          </m:e>
                        </m:d>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3</m:t>
                                </m:r>
                              </m:sub>
                            </m:sSub>
                          </m:sub>
                        </m:s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 )</m:t>
                        </m:r>
                      </m:e>
                    </m:d>
                  </m:oMath>
                </a14:m>
                <a:r>
                  <a:rPr lang="zh-CN" altLang="zh-CN"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个候选路径矩阵</a:t>
                </a:r>
                <a:endParaRPr lang="en-US" altLang="zh-CN"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14:m>
                  <m:oMath xmlns:m="http://schemas.openxmlformats.org/officeDocument/2006/math">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1</m:t>
                                </m:r>
                              </m:sub>
                            </m:sSub>
                          </m:sub>
                        </m:s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2</m:t>
                                </m:r>
                              </m:sub>
                            </m:sSub>
                          </m:sub>
                        </m:s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3</m:t>
                                </m:r>
                              </m:sub>
                            </m:sSub>
                          </m:sub>
                        </m:s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1</m:t>
                                </m:r>
                              </m:sub>
                            </m:sSub>
                          </m:sub>
                        </m:s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2</m:t>
                                </m:r>
                              </m:sub>
                            </m:sSub>
                          </m:sub>
                        </m:s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i="1">
                                    <a:solidFill>
                                      <a:srgbClr val="060F18"/>
                                    </a:solidFill>
                                    <a:effectLst/>
                                    <a:latin typeface="Cambria Math" panose="02040503050406030204" pitchFamily="18" charset="0"/>
                                    <a:ea typeface="Cambria Math" panose="02040503050406030204" pitchFamily="18" charset="0"/>
                                  </a:rPr>
                                </m:ctrlPr>
                              </m:sSubPr>
                              <m:e>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3</m:t>
                                </m:r>
                              </m:sub>
                            </m:sSub>
                          </m:sub>
                        </m:sSub>
                        <m:r>
                          <a:rPr lang="en-US" altLang="zh-CN" sz="1800" i="1" kern="100">
                            <a:solidFill>
                              <a:srgbClr val="060F18"/>
                            </a:solidFill>
                            <a:effectLst/>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zh-CN" sz="1800" kern="100" dirty="0">
                    <a:solidFill>
                      <a:srgbClr val="060F18"/>
                    </a:solidFill>
                    <a:effectLst/>
                    <a:latin typeface="Times New Roman" panose="02020603050405020304" pitchFamily="18" charset="0"/>
                    <a:ea typeface="宋体" panose="02010600030101010101" pitchFamily="2" charset="-122"/>
                    <a:cs typeface="Times New Roman" panose="02020603050405020304" pitchFamily="18" charset="0"/>
                  </a:rPr>
                  <a:t>组成</a:t>
                </a:r>
                <a:endParaRPr lang="zh-CN" altLang="en-US" dirty="0">
                  <a:solidFill>
                    <a:srgbClr val="060F18"/>
                  </a:solidFill>
                </a:endParaRPr>
              </a:p>
            </p:txBody>
          </p:sp>
        </mc:Choice>
        <mc:Fallback xmlns="">
          <p:sp>
            <p:nvSpPr>
              <p:cNvPr id="16" name="文本框 15">
                <a:extLst>
                  <a:ext uri="{FF2B5EF4-FFF2-40B4-BE49-F238E27FC236}">
                    <a16:creationId xmlns:a16="http://schemas.microsoft.com/office/drawing/2014/main" id="{FE2DC537-92C2-D032-E0A1-5F90F62BDE52}"/>
                  </a:ext>
                </a:extLst>
              </p:cNvPr>
              <p:cNvSpPr txBox="1">
                <a:spLocks noRot="1" noChangeAspect="1" noMove="1" noResize="1" noEditPoints="1" noAdjustHandles="1" noChangeArrowheads="1" noChangeShapeType="1" noTextEdit="1"/>
              </p:cNvSpPr>
              <p:nvPr/>
            </p:nvSpPr>
            <p:spPr>
              <a:xfrm>
                <a:off x="2927648" y="2780928"/>
                <a:ext cx="13897544" cy="1034899"/>
              </a:xfrm>
              <a:prstGeom prst="rect">
                <a:avLst/>
              </a:prstGeom>
              <a:blipFill>
                <a:blip r:embed="rId4"/>
                <a:stretch>
                  <a:fillRect l="-88" b="-1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EF0D6DA-FA5E-8BE5-F357-9A6A63DA06A1}"/>
                  </a:ext>
                </a:extLst>
              </p:cNvPr>
              <p:cNvSpPr txBox="1"/>
              <p:nvPr/>
            </p:nvSpPr>
            <p:spPr>
              <a:xfrm>
                <a:off x="1948952" y="4221088"/>
                <a:ext cx="10225136" cy="425758"/>
              </a:xfrm>
              <a:prstGeom prst="rect">
                <a:avLst/>
              </a:prstGeom>
              <a:noFill/>
            </p:spPr>
            <p:txBody>
              <a:bodyPr wrap="square">
                <a:spAutoFit/>
              </a:bodyPr>
              <a:lstStyle/>
              <a:p>
                <a:pPr indent="127000" algn="just">
                  <a:lnSpc>
                    <a:spcPts val="20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100" smtClean="0">
                          <a:solidFill>
                            <a:srgbClr val="000000"/>
                          </a:solidFill>
                          <a:effectLst/>
                          <a:latin typeface="Cambria Math" panose="02040503050406030204" pitchFamily="18" charset="0"/>
                          <a:ea typeface="宋体" panose="02010600030101010101" pitchFamily="2" charset="-122"/>
                        </a:rPr>
                        <m:t>𝑈𝑅</m:t>
                      </m:r>
                      <m:r>
                        <a:rPr lang="en-US" altLang="zh-CN" sz="1800" i="1" kern="100" smtClean="0">
                          <a:solidFill>
                            <a:srgbClr val="000000"/>
                          </a:solidFill>
                          <a:effectLst/>
                          <a:latin typeface="Cambria Math" panose="02040503050406030204" pitchFamily="18" charset="0"/>
                          <a:ea typeface="宋体"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𝜑</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𝐿</m:t>
                          </m:r>
                        </m:e>
                        <m:sub>
                          <m:r>
                            <a:rPr lang="en-US" altLang="zh-CN" sz="1800" i="1" kern="100">
                              <a:solidFill>
                                <a:srgbClr val="000000"/>
                              </a:solidFill>
                              <a:effectLst/>
                              <a:latin typeface="Cambria Math" panose="02040503050406030204" pitchFamily="18" charset="0"/>
                              <a:ea typeface="宋体" panose="02010600030101010101" pitchFamily="2" charset="-122"/>
                            </a:rPr>
                            <m:t>𝑏𝑤</m:t>
                          </m:r>
                        </m:sub>
                      </m:sSub>
                      <m:r>
                        <a:rPr lang="en-US" altLang="zh-CN" sz="1800" i="1" kern="100">
                          <a:solidFill>
                            <a:srgbClr val="000000"/>
                          </a:solidFill>
                          <a:effectLst/>
                          <a:latin typeface="Cambria Math" panose="02040503050406030204" pitchFamily="18" charset="0"/>
                          <a:ea typeface="宋体"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𝜑</m:t>
                          </m:r>
                        </m:e>
                        <m:sub>
                          <m:r>
                            <a:rPr lang="en-US" altLang="zh-CN" sz="1800" i="1" kern="100">
                              <a:solidFill>
                                <a:srgbClr val="000000"/>
                              </a:solidFill>
                              <a:effectLst/>
                              <a:latin typeface="Cambria Math" panose="02040503050406030204" pitchFamily="18" charset="0"/>
                              <a:ea typeface="宋体" panose="02010600030101010101" pitchFamily="2" charset="-122"/>
                            </a:rPr>
                            <m:t>2</m:t>
                          </m:r>
                        </m:sub>
                      </m:s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𝐿</m:t>
                          </m:r>
                        </m:e>
                        <m:sub>
                          <m:r>
                            <a:rPr lang="en-US" altLang="zh-CN" sz="1800" i="1" kern="100">
                              <a:solidFill>
                                <a:srgbClr val="000000"/>
                              </a:solidFill>
                              <a:effectLst/>
                              <a:latin typeface="Cambria Math" panose="02040503050406030204" pitchFamily="18" charset="0"/>
                              <a:ea typeface="宋体" panose="02010600030101010101" pitchFamily="2" charset="-122"/>
                            </a:rPr>
                            <m:t>𝑑𝑒𝑙𝑎𝑦</m:t>
                          </m:r>
                        </m:sub>
                      </m:sSub>
                      <m:r>
                        <a:rPr lang="en-US" altLang="zh-CN" sz="1800" i="1" kern="100">
                          <a:solidFill>
                            <a:srgbClr val="000000"/>
                          </a:solidFill>
                          <a:effectLst/>
                          <a:latin typeface="Cambria Math" panose="02040503050406030204" pitchFamily="18" charset="0"/>
                          <a:ea typeface="宋体"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𝜑</m:t>
                          </m:r>
                        </m:e>
                        <m:sub>
                          <m:r>
                            <a:rPr lang="en-US" altLang="zh-CN" sz="1800" i="1" kern="100">
                              <a:solidFill>
                                <a:srgbClr val="000000"/>
                              </a:solidFill>
                              <a:effectLst/>
                              <a:latin typeface="Cambria Math" panose="02040503050406030204" pitchFamily="18" charset="0"/>
                              <a:ea typeface="宋体" panose="02010600030101010101" pitchFamily="2" charset="-122"/>
                            </a:rPr>
                            <m:t>3</m:t>
                          </m:r>
                        </m:sub>
                      </m:s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𝐿</m:t>
                          </m:r>
                        </m:e>
                        <m:sub>
                          <m:r>
                            <a:rPr lang="en-US" altLang="zh-CN" sz="1800" i="1" kern="100">
                              <a:solidFill>
                                <a:srgbClr val="000000"/>
                              </a:solidFill>
                              <a:effectLst/>
                              <a:latin typeface="Cambria Math" panose="02040503050406030204" pitchFamily="18" charset="0"/>
                              <a:ea typeface="宋体" panose="02010600030101010101" pitchFamily="2" charset="-122"/>
                            </a:rPr>
                            <m:t>𝑙𝑜𝑠𝑠</m:t>
                          </m:r>
                        </m:sub>
                      </m:sSub>
                      <m:r>
                        <a:rPr lang="en-US" altLang="zh-CN" sz="1800" i="1" kern="100">
                          <a:solidFill>
                            <a:srgbClr val="000000"/>
                          </a:solidFill>
                          <a:effectLst/>
                          <a:latin typeface="Cambria Math" panose="02040503050406030204" pitchFamily="18" charset="0"/>
                          <a:ea typeface="宋体"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𝜑</m:t>
                          </m:r>
                        </m:e>
                        <m:sub>
                          <m:r>
                            <a:rPr lang="en-US" altLang="zh-CN" sz="1800" i="1" kern="100">
                              <a:solidFill>
                                <a:srgbClr val="000000"/>
                              </a:solidFill>
                              <a:effectLst/>
                              <a:latin typeface="Cambria Math" panose="02040503050406030204" pitchFamily="18" charset="0"/>
                              <a:ea typeface="宋体" panose="02010600030101010101" pitchFamily="2" charset="-122"/>
                            </a:rPr>
                            <m:t>4</m:t>
                          </m:r>
                        </m:sub>
                      </m:s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𝐿</m:t>
                          </m:r>
                        </m:e>
                        <m: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𝑢𝑠𝑒</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MS Mincho" panose="02020609040205080304" pitchFamily="49" charset="-128"/>
                                </a:rPr>
                              </m:ctrlPr>
                            </m:sSubPr>
                            <m:e>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𝑑</m:t>
                              </m:r>
                            </m:e>
                            <m: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𝑏𝑤</m:t>
                              </m:r>
                            </m:sub>
                          </m:sSub>
                        </m:sub>
                      </m:sSub>
                      <m:r>
                        <a:rPr lang="en-US" altLang="zh-CN" sz="1800" i="1" kern="100">
                          <a:solidFill>
                            <a:srgbClr val="000000"/>
                          </a:solidFill>
                          <a:effectLst/>
                          <a:latin typeface="Cambria Math" panose="02040503050406030204" pitchFamily="18" charset="0"/>
                          <a:ea typeface="宋体"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𝜑</m:t>
                          </m:r>
                        </m:e>
                        <m:sub>
                          <m:r>
                            <a:rPr lang="en-US" altLang="zh-CN" sz="1800" i="1" kern="100">
                              <a:solidFill>
                                <a:srgbClr val="000000"/>
                              </a:solidFill>
                              <a:effectLst/>
                              <a:latin typeface="Cambria Math" panose="02040503050406030204" pitchFamily="18" charset="0"/>
                              <a:ea typeface="宋体" panose="02010600030101010101" pitchFamily="2" charset="-122"/>
                            </a:rPr>
                            <m:t>5</m:t>
                          </m:r>
                        </m:sub>
                      </m:s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𝐿</m:t>
                          </m:r>
                        </m:e>
                        <m:sub>
                          <m:r>
                            <a:rPr lang="en-US" altLang="zh-CN" sz="1800" i="1" kern="100">
                              <a:solidFill>
                                <a:srgbClr val="000000"/>
                              </a:solidFill>
                              <a:effectLst/>
                              <a:latin typeface="Cambria Math" panose="02040503050406030204" pitchFamily="18" charset="0"/>
                              <a:ea typeface="宋体" panose="02010600030101010101" pitchFamily="2" charset="-122"/>
                            </a:rPr>
                            <m:t>𝑑𝑟𝑜𝑝𝑠</m:t>
                          </m:r>
                        </m:sub>
                      </m:sSub>
                      <m:r>
                        <a:rPr lang="en-US" altLang="zh-CN" sz="1800" i="1" kern="100">
                          <a:solidFill>
                            <a:srgbClr val="000000"/>
                          </a:solidFill>
                          <a:effectLst/>
                          <a:latin typeface="Cambria Math" panose="02040503050406030204" pitchFamily="18" charset="0"/>
                          <a:ea typeface="宋体"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𝜑</m:t>
                          </m:r>
                        </m:e>
                        <m:sub>
                          <m:r>
                            <a:rPr lang="en-US" altLang="zh-CN" sz="1800" i="1" kern="100">
                              <a:solidFill>
                                <a:srgbClr val="000000"/>
                              </a:solidFill>
                              <a:effectLst/>
                              <a:latin typeface="Cambria Math" panose="02040503050406030204" pitchFamily="18" charset="0"/>
                              <a:ea typeface="宋体" panose="02010600030101010101" pitchFamily="2" charset="-122"/>
                            </a:rPr>
                            <m:t>6</m:t>
                          </m:r>
                        </m:sub>
                      </m:sSub>
                      <m:r>
                        <a:rPr lang="en-US" altLang="zh-CN" sz="1800" i="1" kern="100">
                          <a:solidFill>
                            <a:srgbClr val="000000"/>
                          </a:solidFill>
                          <a:effectLst/>
                          <a:latin typeface="Cambria Math" panose="02040503050406030204" pitchFamily="18" charset="0"/>
                          <a:ea typeface="MS Mincho" panose="02020609040205080304" pitchFamily="49" charset="-128"/>
                          <a:cs typeface="MS Mincho" panose="02020609040205080304" pitchFamily="49" charset="-128"/>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rPr>
                            <m:t>𝐿</m:t>
                          </m:r>
                        </m:e>
                        <m:sub>
                          <m:r>
                            <a:rPr lang="en-US" altLang="zh-CN" sz="1800" i="1" kern="100">
                              <a:solidFill>
                                <a:srgbClr val="000000"/>
                              </a:solidFill>
                              <a:effectLst/>
                              <a:latin typeface="Cambria Math" panose="02040503050406030204" pitchFamily="18" charset="0"/>
                              <a:ea typeface="宋体" panose="02010600030101010101" pitchFamily="2" charset="-122"/>
                            </a:rPr>
                            <m:t>𝑑𝑟𝑜𝑝𝑠</m:t>
                          </m:r>
                        </m:sub>
                      </m:sSub>
                      <m:r>
                        <a:rPr lang="en-US" altLang="zh-CN" sz="1800" i="1" kern="100">
                          <a:solidFill>
                            <a:srgbClr val="000000"/>
                          </a:solidFill>
                          <a:effectLst/>
                          <a:latin typeface="Cambria Math" panose="02040503050406030204" pitchFamily="18" charset="0"/>
                          <a:ea typeface="宋体" panose="02010600030101010101" pitchFamily="2" charset="-122"/>
                        </a:rPr>
                        <m:t>  </m:t>
                      </m:r>
                    </m:oMath>
                  </m:oMathPara>
                </a14:m>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19" name="文本框 18">
                <a:extLst>
                  <a:ext uri="{FF2B5EF4-FFF2-40B4-BE49-F238E27FC236}">
                    <a16:creationId xmlns:a16="http://schemas.microsoft.com/office/drawing/2014/main" id="{4EF0D6DA-FA5E-8BE5-F357-9A6A63DA06A1}"/>
                  </a:ext>
                </a:extLst>
              </p:cNvPr>
              <p:cNvSpPr txBox="1">
                <a:spLocks noRot="1" noChangeAspect="1" noMove="1" noResize="1" noEditPoints="1" noAdjustHandles="1" noChangeArrowheads="1" noChangeShapeType="1" noTextEdit="1"/>
              </p:cNvSpPr>
              <p:nvPr/>
            </p:nvSpPr>
            <p:spPr>
              <a:xfrm>
                <a:off x="1948952" y="4221088"/>
                <a:ext cx="10225136" cy="425758"/>
              </a:xfrm>
              <a:prstGeom prst="rect">
                <a:avLst/>
              </a:prstGeom>
              <a:blipFill>
                <a:blip r:embed="rId5"/>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F52CED5B-9B2E-D30F-BEC1-1AC931421EC4}"/>
              </a:ext>
            </a:extLst>
          </p:cNvPr>
          <p:cNvSpPr txBox="1"/>
          <p:nvPr/>
        </p:nvSpPr>
        <p:spPr>
          <a:xfrm>
            <a:off x="263352" y="5107250"/>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GRU</a:t>
            </a:r>
            <a:r>
              <a:rPr lang="zh-CN" altLang="en-US" sz="3000" b="1" dirty="0">
                <a:solidFill>
                  <a:srgbClr val="20517C"/>
                </a:solidFill>
                <a:latin typeface="微软雅黑" panose="020B0503020204020204" pitchFamily="34" charset="-122"/>
                <a:ea typeface="微软雅黑" panose="020B0503020204020204" pitchFamily="34" charset="-122"/>
              </a:rPr>
              <a:t>网络流状态预测算法</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DD74A8D-92DE-968C-A97A-A5E00C7C3A44}"/>
                  </a:ext>
                </a:extLst>
              </p:cNvPr>
              <p:cNvSpPr txBox="1"/>
              <p:nvPr/>
            </p:nvSpPr>
            <p:spPr>
              <a:xfrm>
                <a:off x="767408" y="6011996"/>
                <a:ext cx="2232248" cy="369332"/>
              </a:xfrm>
              <a:prstGeom prst="rect">
                <a:avLst/>
              </a:prstGeom>
              <a:noFill/>
            </p:spPr>
            <p:txBody>
              <a:bodyPr wrap="square">
                <a:spAutoFit/>
              </a:bodyPr>
              <a:lstStyle/>
              <a:p>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联合流量矩阵</a:t>
                </a:r>
                <a:r>
                  <a:rPr lang="en-US" altLang="zh-CN" sz="1800" kern="100" dirty="0">
                    <a:solidFill>
                      <a:srgbClr val="000000"/>
                    </a:solidFill>
                    <a:effectLst/>
                    <a:latin typeface="Times New Roman" panose="02020603050405020304" pitchFamily="18" charset="0"/>
                    <a:ea typeface="微软雅黑" panose="020B0503020204020204" pitchFamily="34" charset="-122"/>
                  </a:rPr>
                  <a:t>: </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𝑈𝑇𝑀</m:t>
                    </m:r>
                  </m:oMath>
                </a14:m>
                <a:r>
                  <a:rPr lang="zh-CN" altLang="en-US" dirty="0">
                    <a:latin typeface="Times New Roman" panose="02020603050405020304" pitchFamily="18" charset="0"/>
                    <a:ea typeface="微软雅黑" panose="020B0503020204020204" pitchFamily="34" charset="-122"/>
                  </a:rPr>
                  <a:t> </a:t>
                </a:r>
              </a:p>
            </p:txBody>
          </p:sp>
        </mc:Choice>
        <mc:Fallback xmlns="">
          <p:sp>
            <p:nvSpPr>
              <p:cNvPr id="23" name="文本框 22">
                <a:extLst>
                  <a:ext uri="{FF2B5EF4-FFF2-40B4-BE49-F238E27FC236}">
                    <a16:creationId xmlns:a16="http://schemas.microsoft.com/office/drawing/2014/main" id="{2DD74A8D-92DE-968C-A97A-A5E00C7C3A44}"/>
                  </a:ext>
                </a:extLst>
              </p:cNvPr>
              <p:cNvSpPr txBox="1">
                <a:spLocks noRot="1" noChangeAspect="1" noMove="1" noResize="1" noEditPoints="1" noAdjustHandles="1" noChangeArrowheads="1" noChangeShapeType="1" noTextEdit="1"/>
              </p:cNvSpPr>
              <p:nvPr/>
            </p:nvSpPr>
            <p:spPr>
              <a:xfrm>
                <a:off x="767408" y="6011996"/>
                <a:ext cx="2232248" cy="369332"/>
              </a:xfrm>
              <a:prstGeom prst="rect">
                <a:avLst/>
              </a:prstGeom>
              <a:blipFill>
                <a:blip r:embed="rId6"/>
                <a:stretch>
                  <a:fillRect l="-2459" t="-8197" b="-24590"/>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27FC9E1E-D95A-C751-ADC3-2FA6A9972457}"/>
              </a:ext>
            </a:extLst>
          </p:cNvPr>
          <p:cNvSpPr txBox="1"/>
          <p:nvPr/>
        </p:nvSpPr>
        <p:spPr>
          <a:xfrm>
            <a:off x="4799856" y="6021288"/>
            <a:ext cx="6222492" cy="369332"/>
          </a:xfrm>
          <a:prstGeom prst="rect">
            <a:avLst/>
          </a:prstGeom>
          <a:noFill/>
        </p:spPr>
        <p:txBody>
          <a:bodyPr wrap="square">
            <a:spAutoFit/>
          </a:bodyPr>
          <a:lstStyle/>
          <a:p>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预测联合流量矩阵</a:t>
            </a:r>
            <a:endParaRPr lang="zh-CN" altLang="en-US" dirty="0">
              <a:latin typeface="Times New Roman" panose="02020603050405020304" pitchFamily="18" charset="0"/>
              <a:ea typeface="微软雅黑" panose="020B0503020204020204" pitchFamily="34" charset="-122"/>
            </a:endParaRPr>
          </a:p>
        </p:txBody>
      </p:sp>
      <p:sp>
        <p:nvSpPr>
          <p:cNvPr id="25" name="箭头: 右 24">
            <a:extLst>
              <a:ext uri="{FF2B5EF4-FFF2-40B4-BE49-F238E27FC236}">
                <a16:creationId xmlns:a16="http://schemas.microsoft.com/office/drawing/2014/main" id="{DA36784B-BD6A-6486-75E2-0CE2212C984C}"/>
              </a:ext>
            </a:extLst>
          </p:cNvPr>
          <p:cNvSpPr/>
          <p:nvPr/>
        </p:nvSpPr>
        <p:spPr>
          <a:xfrm>
            <a:off x="3287688" y="6084004"/>
            <a:ext cx="11521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6851CEE-2A4D-A36F-CDB6-F95EC16668E4}"/>
              </a:ext>
            </a:extLst>
          </p:cNvPr>
          <p:cNvSpPr txBox="1"/>
          <p:nvPr/>
        </p:nvSpPr>
        <p:spPr>
          <a:xfrm>
            <a:off x="3503712" y="5795972"/>
            <a:ext cx="1224136" cy="369332"/>
          </a:xfrm>
          <a:prstGeom prst="rect">
            <a:avLst/>
          </a:prstGeom>
          <a:noFill/>
        </p:spPr>
        <p:txBody>
          <a:bodyPr wrap="square" rtlCol="0">
            <a:spAutoFit/>
          </a:bodyPr>
          <a:lstStyle/>
          <a:p>
            <a:r>
              <a:rPr lang="zh-CN" altLang="en-US" dirty="0">
                <a:solidFill>
                  <a:srgbClr val="060F18"/>
                </a:solidFill>
                <a:latin typeface="微软雅黑" panose="020B0503020204020204" pitchFamily="34" charset="-122"/>
                <a:ea typeface="微软雅黑" panose="020B0503020204020204" pitchFamily="34" charset="-122"/>
              </a:rPr>
              <a:t>生成</a:t>
            </a:r>
          </a:p>
        </p:txBody>
      </p:sp>
      <p:sp>
        <p:nvSpPr>
          <p:cNvPr id="5" name="矩形: 圆角 4">
            <a:extLst>
              <a:ext uri="{FF2B5EF4-FFF2-40B4-BE49-F238E27FC236}">
                <a16:creationId xmlns:a16="http://schemas.microsoft.com/office/drawing/2014/main" id="{FB816D2A-A612-D329-06FB-23A8A8BA63AB}"/>
              </a:ext>
            </a:extLst>
          </p:cNvPr>
          <p:cNvSpPr/>
          <p:nvPr/>
        </p:nvSpPr>
        <p:spPr>
          <a:xfrm>
            <a:off x="767408" y="1700808"/>
            <a:ext cx="1944216"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FC44B45-4E28-3FEF-30B1-6B37ECFB57E3}"/>
              </a:ext>
            </a:extLst>
          </p:cNvPr>
          <p:cNvSpPr/>
          <p:nvPr/>
        </p:nvSpPr>
        <p:spPr>
          <a:xfrm>
            <a:off x="767408" y="2924944"/>
            <a:ext cx="1944216"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E488955A-150B-4A67-B900-421F49CC5B3A}"/>
              </a:ext>
            </a:extLst>
          </p:cNvPr>
          <p:cNvSpPr/>
          <p:nvPr/>
        </p:nvSpPr>
        <p:spPr>
          <a:xfrm>
            <a:off x="767408" y="4221088"/>
            <a:ext cx="1944216"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8D16B427-15DE-E407-3F24-563125CFF2CE}"/>
              </a:ext>
            </a:extLst>
          </p:cNvPr>
          <p:cNvSpPr/>
          <p:nvPr/>
        </p:nvSpPr>
        <p:spPr>
          <a:xfrm>
            <a:off x="839416" y="6021288"/>
            <a:ext cx="2016224"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50CC402B-AE51-B4E6-BF06-0BBD76EA371D}"/>
              </a:ext>
            </a:extLst>
          </p:cNvPr>
          <p:cNvSpPr/>
          <p:nvPr/>
        </p:nvSpPr>
        <p:spPr>
          <a:xfrm>
            <a:off x="4799856" y="6021288"/>
            <a:ext cx="2016224" cy="3600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27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27</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47328" y="188640"/>
            <a:ext cx="1231336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900" b="1" dirty="0">
                <a:solidFill>
                  <a:schemeClr val="bg1"/>
                </a:solidFill>
                <a:latin typeface="+mj-ea"/>
                <a:ea typeface="+mj-ea"/>
              </a:rPr>
              <a:t>基于多智能体深度强化学习和网络流量状态预测的</a:t>
            </a:r>
            <a:r>
              <a:rPr lang="en-US" altLang="zh-CN" sz="2900" b="1" dirty="0">
                <a:solidFill>
                  <a:schemeClr val="bg1"/>
                </a:solidFill>
                <a:latin typeface="+mj-ea"/>
                <a:ea typeface="+mj-ea"/>
              </a:rPr>
              <a:t>SDN</a:t>
            </a:r>
            <a:r>
              <a:rPr lang="zh-CN" altLang="en-US" sz="2900" b="1" dirty="0">
                <a:solidFill>
                  <a:schemeClr val="bg1"/>
                </a:solidFill>
                <a:latin typeface="+mj-ea"/>
                <a:ea typeface="+mj-ea"/>
              </a:rPr>
              <a:t>跨域智能路由方法</a:t>
            </a:r>
          </a:p>
        </p:txBody>
      </p:sp>
      <p:sp>
        <p:nvSpPr>
          <p:cNvPr id="4" name="Rectangle 2">
            <a:extLst>
              <a:ext uri="{FF2B5EF4-FFF2-40B4-BE49-F238E27FC236}">
                <a16:creationId xmlns:a16="http://schemas.microsoft.com/office/drawing/2014/main" id="{299B0767-A0F6-5C73-998A-898BF5E879B4}"/>
              </a:ext>
            </a:extLst>
          </p:cNvPr>
          <p:cNvSpPr>
            <a:spLocks noChangeArrowheads="1"/>
          </p:cNvSpPr>
          <p:nvPr/>
        </p:nvSpPr>
        <p:spPr bwMode="auto">
          <a:xfrm>
            <a:off x="2351584" y="177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FD9BEE44-F5B9-AF0E-FA4E-77A30D6C2527}"/>
              </a:ext>
            </a:extLst>
          </p:cNvPr>
          <p:cNvSpPr txBox="1"/>
          <p:nvPr/>
        </p:nvSpPr>
        <p:spPr>
          <a:xfrm>
            <a:off x="191344" y="980728"/>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MDRL-TP </a:t>
            </a:r>
            <a:r>
              <a:rPr lang="zh-CN" altLang="en-US" sz="3000" b="1" dirty="0">
                <a:solidFill>
                  <a:srgbClr val="20517C"/>
                </a:solidFill>
                <a:latin typeface="微软雅黑" panose="020B0503020204020204" pitchFamily="34" charset="-122"/>
                <a:ea typeface="微软雅黑" panose="020B0503020204020204" pitchFamily="34" charset="-122"/>
              </a:rPr>
              <a:t>多智能体路由算法</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DAD3230-E9EE-EFAE-1CF0-96DA119225EC}"/>
              </a:ext>
            </a:extLst>
          </p:cNvPr>
          <p:cNvPicPr>
            <a:picLocks noChangeAspect="1"/>
          </p:cNvPicPr>
          <p:nvPr/>
        </p:nvPicPr>
        <p:blipFill>
          <a:blip r:embed="rId3"/>
          <a:stretch>
            <a:fillRect/>
          </a:stretch>
        </p:blipFill>
        <p:spPr>
          <a:xfrm>
            <a:off x="5879976" y="1916832"/>
            <a:ext cx="6312024" cy="4248472"/>
          </a:xfrm>
          <a:prstGeom prst="rect">
            <a:avLst/>
          </a:prstGeom>
        </p:spPr>
      </p:pic>
      <p:sp>
        <p:nvSpPr>
          <p:cNvPr id="5" name="文本框 4">
            <a:extLst>
              <a:ext uri="{FF2B5EF4-FFF2-40B4-BE49-F238E27FC236}">
                <a16:creationId xmlns:a16="http://schemas.microsoft.com/office/drawing/2014/main" id="{CE599D2C-AC5D-C77F-23E9-F5D627BB1E25}"/>
              </a:ext>
            </a:extLst>
          </p:cNvPr>
          <p:cNvSpPr txBox="1"/>
          <p:nvPr/>
        </p:nvSpPr>
        <p:spPr>
          <a:xfrm>
            <a:off x="5447928" y="6309320"/>
            <a:ext cx="6984776" cy="458908"/>
          </a:xfrm>
          <a:prstGeom prst="rect">
            <a:avLst/>
          </a:prstGeom>
          <a:noFill/>
        </p:spPr>
        <p:txBody>
          <a:bodyPr wrap="square" rtlCol="0">
            <a:spAutoFit/>
          </a:bodyPr>
          <a:lstStyle/>
          <a:p>
            <a:pPr indent="457200">
              <a:lnSpc>
                <a:spcPct val="150000"/>
              </a:lnSpc>
            </a:pPr>
            <a:r>
              <a:rPr lang="zh-CN" altLang="en-US" dirty="0">
                <a:solidFill>
                  <a:srgbClr val="060F18"/>
                </a:solidFill>
                <a:latin typeface="微软雅黑" panose="020B0503020204020204" pitchFamily="34" charset="-122"/>
                <a:ea typeface="微软雅黑" panose="020B0503020204020204" pitchFamily="34" charset="-122"/>
              </a:rPr>
              <a:t>生成整个网络中所有源</a:t>
            </a:r>
            <a:r>
              <a:rPr lang="en-US" altLang="zh-CN" dirty="0">
                <a:solidFill>
                  <a:srgbClr val="060F18"/>
                </a:solidFill>
                <a:latin typeface="微软雅黑" panose="020B0503020204020204" pitchFamily="34" charset="-122"/>
                <a:ea typeface="微软雅黑" panose="020B0503020204020204" pitchFamily="34" charset="-122"/>
              </a:rPr>
              <a:t>-</a:t>
            </a:r>
            <a:r>
              <a:rPr lang="zh-CN" altLang="en-US" dirty="0">
                <a:solidFill>
                  <a:srgbClr val="060F18"/>
                </a:solidFill>
                <a:latin typeface="微软雅黑" panose="020B0503020204020204" pitchFamily="34" charset="-122"/>
                <a:ea typeface="微软雅黑" panose="020B0503020204020204" pitchFamily="34" charset="-122"/>
              </a:rPr>
              <a:t>目的交换机节点的最优路由转发路径</a:t>
            </a:r>
          </a:p>
        </p:txBody>
      </p:sp>
      <p:grpSp>
        <p:nvGrpSpPr>
          <p:cNvPr id="11" name="组合 10">
            <a:extLst>
              <a:ext uri="{FF2B5EF4-FFF2-40B4-BE49-F238E27FC236}">
                <a16:creationId xmlns:a16="http://schemas.microsoft.com/office/drawing/2014/main" id="{D20BAE3E-E670-3BEE-CF29-F0693042431D}"/>
              </a:ext>
            </a:extLst>
          </p:cNvPr>
          <p:cNvGrpSpPr/>
          <p:nvPr/>
        </p:nvGrpSpPr>
        <p:grpSpPr>
          <a:xfrm>
            <a:off x="191344" y="1844824"/>
            <a:ext cx="5486162" cy="4279936"/>
            <a:chOff x="191344" y="1844824"/>
            <a:chExt cx="5486162" cy="4279936"/>
          </a:xfrm>
        </p:grpSpPr>
        <p:pic>
          <p:nvPicPr>
            <p:cNvPr id="8" name="图片 7">
              <a:extLst>
                <a:ext uri="{FF2B5EF4-FFF2-40B4-BE49-F238E27FC236}">
                  <a16:creationId xmlns:a16="http://schemas.microsoft.com/office/drawing/2014/main" id="{5DE38EF1-A48B-6320-01C1-F7BAE1E1EC6A}"/>
                </a:ext>
              </a:extLst>
            </p:cNvPr>
            <p:cNvPicPr>
              <a:picLocks noChangeAspect="1"/>
            </p:cNvPicPr>
            <p:nvPr/>
          </p:nvPicPr>
          <p:blipFill>
            <a:blip r:embed="rId4"/>
            <a:stretch>
              <a:fillRect/>
            </a:stretch>
          </p:blipFill>
          <p:spPr>
            <a:xfrm>
              <a:off x="191344" y="1844824"/>
              <a:ext cx="5414154" cy="3729620"/>
            </a:xfrm>
            <a:prstGeom prst="rect">
              <a:avLst/>
            </a:prstGeom>
          </p:spPr>
        </p:pic>
        <p:pic>
          <p:nvPicPr>
            <p:cNvPr id="9" name="图片 8">
              <a:extLst>
                <a:ext uri="{FF2B5EF4-FFF2-40B4-BE49-F238E27FC236}">
                  <a16:creationId xmlns:a16="http://schemas.microsoft.com/office/drawing/2014/main" id="{8ECD682A-D369-1BBA-ACA0-B47C0F84DC10}"/>
                </a:ext>
              </a:extLst>
            </p:cNvPr>
            <p:cNvPicPr>
              <a:picLocks noChangeAspect="1"/>
            </p:cNvPicPr>
            <p:nvPr/>
          </p:nvPicPr>
          <p:blipFill rotWithShape="1">
            <a:blip r:embed="rId5"/>
            <a:srcRect r="-2304"/>
            <a:stretch/>
          </p:blipFill>
          <p:spPr>
            <a:xfrm>
              <a:off x="263352" y="5445224"/>
              <a:ext cx="5414154" cy="679536"/>
            </a:xfrm>
            <a:prstGeom prst="rect">
              <a:avLst/>
            </a:prstGeom>
          </p:spPr>
        </p:pic>
      </p:grpSp>
      <p:sp>
        <p:nvSpPr>
          <p:cNvPr id="10" name="矩形: 圆角 9">
            <a:extLst>
              <a:ext uri="{FF2B5EF4-FFF2-40B4-BE49-F238E27FC236}">
                <a16:creationId xmlns:a16="http://schemas.microsoft.com/office/drawing/2014/main" id="{59C92F0C-C397-A631-83AA-3E143455A341}"/>
              </a:ext>
            </a:extLst>
          </p:cNvPr>
          <p:cNvSpPr/>
          <p:nvPr/>
        </p:nvSpPr>
        <p:spPr>
          <a:xfrm>
            <a:off x="0" y="4077072"/>
            <a:ext cx="5735960" cy="20882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9512969D-6D27-CCAC-5D15-B15965434CED}"/>
              </a:ext>
            </a:extLst>
          </p:cNvPr>
          <p:cNvSpPr/>
          <p:nvPr/>
        </p:nvSpPr>
        <p:spPr>
          <a:xfrm>
            <a:off x="5807968" y="3717032"/>
            <a:ext cx="6384032" cy="24482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8CD1482-6744-8C58-EA72-B50FB47FEDF0}"/>
              </a:ext>
            </a:extLst>
          </p:cNvPr>
          <p:cNvSpPr txBox="1"/>
          <p:nvPr/>
        </p:nvSpPr>
        <p:spPr>
          <a:xfrm>
            <a:off x="3863752" y="4581128"/>
            <a:ext cx="3960440"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最优域内路由转发路径</a:t>
            </a:r>
          </a:p>
        </p:txBody>
      </p:sp>
      <p:sp>
        <p:nvSpPr>
          <p:cNvPr id="14" name="文本框 13">
            <a:extLst>
              <a:ext uri="{FF2B5EF4-FFF2-40B4-BE49-F238E27FC236}">
                <a16:creationId xmlns:a16="http://schemas.microsoft.com/office/drawing/2014/main" id="{05D79D5A-5EF3-837B-F4AF-7B9701B45DCF}"/>
              </a:ext>
            </a:extLst>
          </p:cNvPr>
          <p:cNvSpPr txBox="1"/>
          <p:nvPr/>
        </p:nvSpPr>
        <p:spPr>
          <a:xfrm>
            <a:off x="3863752" y="5157192"/>
            <a:ext cx="3960440"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最优域间路由转发路径</a:t>
            </a:r>
          </a:p>
        </p:txBody>
      </p:sp>
    </p:spTree>
    <p:extLst>
      <p:ext uri="{BB962C8B-B14F-4D97-AF65-F5344CB8AC3E}">
        <p14:creationId xmlns:p14="http://schemas.microsoft.com/office/powerpoint/2010/main" val="88716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25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25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250"/>
                                        <p:tgtEl>
                                          <p:spTgt spid="3"/>
                                        </p:tgtEl>
                                      </p:cBhvr>
                                    </p:animEffect>
                                  </p:childTnLst>
                                </p:cTn>
                              </p:par>
                              <p:par>
                                <p:cTn id="21" presetID="22" presetClass="exit" presetSubtype="4" fill="hold" grpId="1" nodeType="withEffect">
                                  <p:stCondLst>
                                    <p:cond delay="0"/>
                                  </p:stCondLst>
                                  <p:childTnLst>
                                    <p:animEffect transition="out" filter="wipe(down)">
                                      <p:cBhvr>
                                        <p:cTn id="22" dur="250"/>
                                        <p:tgtEl>
                                          <p:spTgt spid="13"/>
                                        </p:tgtEl>
                                      </p:cBhvr>
                                    </p:animEffect>
                                    <p:set>
                                      <p:cBhvr>
                                        <p:cTn id="23" dur="1" fill="hold">
                                          <p:stCondLst>
                                            <p:cond delay="249"/>
                                          </p:stCondLst>
                                        </p:cTn>
                                        <p:tgtEl>
                                          <p:spTgt spid="13"/>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25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2" grpId="0" animBg="1"/>
      <p:bldP spid="13" grpId="0"/>
      <p:bldP spid="13" grpId="1"/>
      <p:bldP spid="14" grpId="0"/>
      <p:bldP spid="1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28</a:t>
            </a:fld>
            <a:endParaRPr lang="zh-CN" altLang="en-US" dirty="0"/>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solidFill>
                  <a:schemeClr val="bg1"/>
                </a:solidFill>
                <a:latin typeface="+mj-ea"/>
                <a:ea typeface="+mj-ea"/>
              </a:rPr>
              <a:t>基于多智能体深度强化学习和网络流量状态预测的</a:t>
            </a:r>
            <a:r>
              <a:rPr lang="en-US" altLang="zh-CN" b="1" dirty="0">
                <a:solidFill>
                  <a:schemeClr val="bg1"/>
                </a:solidFill>
                <a:latin typeface="+mj-ea"/>
                <a:ea typeface="+mj-ea"/>
              </a:rPr>
              <a:t>SDN</a:t>
            </a:r>
            <a:r>
              <a:rPr lang="zh-CN" altLang="en-US" b="1" dirty="0">
                <a:solidFill>
                  <a:schemeClr val="bg1"/>
                </a:solidFill>
                <a:latin typeface="+mj-ea"/>
                <a:ea typeface="+mj-ea"/>
              </a:rPr>
              <a:t>跨域智能路由方法</a:t>
            </a:r>
          </a:p>
        </p:txBody>
      </p:sp>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实验环境</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文本框 21">
            <a:extLst>
              <a:ext uri="{FF2B5EF4-FFF2-40B4-BE49-F238E27FC236}">
                <a16:creationId xmlns:a16="http://schemas.microsoft.com/office/drawing/2014/main" id="{F261C187-33D8-33E5-29B4-258E37EA94DD}"/>
              </a:ext>
            </a:extLst>
          </p:cNvPr>
          <p:cNvSpPr txBox="1"/>
          <p:nvPr/>
        </p:nvSpPr>
        <p:spPr>
          <a:xfrm>
            <a:off x="2135560" y="3068960"/>
            <a:ext cx="2376264" cy="369332"/>
          </a:xfrm>
          <a:prstGeom prst="rect">
            <a:avLst/>
          </a:prstGeom>
          <a:noFill/>
        </p:spPr>
        <p:txBody>
          <a:bodyPr wrap="square">
            <a:spAutoFit/>
          </a:bodyPr>
          <a:lstStyle/>
          <a:p>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网络环境参数</a:t>
            </a:r>
          </a:p>
        </p:txBody>
      </p:sp>
      <p:graphicFrame>
        <p:nvGraphicFramePr>
          <p:cNvPr id="9" name="表格 9">
            <a:extLst>
              <a:ext uri="{FF2B5EF4-FFF2-40B4-BE49-F238E27FC236}">
                <a16:creationId xmlns:a16="http://schemas.microsoft.com/office/drawing/2014/main" id="{DC44B047-22DC-BC6D-20E3-B766D65CE375}"/>
              </a:ext>
            </a:extLst>
          </p:cNvPr>
          <p:cNvGraphicFramePr>
            <a:graphicFrameLocks noGrp="1"/>
          </p:cNvGraphicFramePr>
          <p:nvPr>
            <p:extLst>
              <p:ext uri="{D42A27DB-BD31-4B8C-83A1-F6EECF244321}">
                <p14:modId xmlns:p14="http://schemas.microsoft.com/office/powerpoint/2010/main" val="3579452201"/>
              </p:ext>
            </p:extLst>
          </p:nvPr>
        </p:nvGraphicFramePr>
        <p:xfrm>
          <a:off x="191344" y="3573016"/>
          <a:ext cx="5688632" cy="1417320"/>
        </p:xfrm>
        <a:graphic>
          <a:graphicData uri="http://schemas.openxmlformats.org/drawingml/2006/table">
            <a:tbl>
              <a:tblPr firstRow="1" bandRow="1">
                <a:tableStyleId>{5940675A-B579-460E-94D1-54222C63F5DA}</a:tableStyleId>
              </a:tblPr>
              <a:tblGrid>
                <a:gridCol w="2844316">
                  <a:extLst>
                    <a:ext uri="{9D8B030D-6E8A-4147-A177-3AD203B41FA5}">
                      <a16:colId xmlns:a16="http://schemas.microsoft.com/office/drawing/2014/main" val="495849742"/>
                    </a:ext>
                  </a:extLst>
                </a:gridCol>
                <a:gridCol w="2844316">
                  <a:extLst>
                    <a:ext uri="{9D8B030D-6E8A-4147-A177-3AD203B41FA5}">
                      <a16:colId xmlns:a16="http://schemas.microsoft.com/office/drawing/2014/main" val="565167120"/>
                    </a:ext>
                  </a:extLst>
                </a:gridCol>
              </a:tblGrid>
              <a:tr h="0">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Ubuntu16.04</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四</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台）</a:t>
                      </a:r>
                    </a:p>
                  </a:txBody>
                  <a:tcPr marL="68580" marR="68580" marT="0" marB="0">
                    <a:lnL w="12700" cmpd="sng">
                      <a:noFill/>
                    </a:lnL>
                    <a:lnR w="12700" cap="flat" cmpd="sng" algn="ctr">
                      <a:solidFill>
                        <a:srgbClr val="060F18"/>
                      </a:solidFill>
                      <a:prstDash val="solid"/>
                      <a:round/>
                      <a:headEnd type="none" w="med" len="med"/>
                      <a:tailEnd type="none" w="med" len="med"/>
                    </a:lnR>
                    <a:lnT w="28575"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内存：</a:t>
                      </a: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2G </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处理器：</a:t>
                      </a: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核</a:t>
                      </a:r>
                    </a:p>
                  </a:txBody>
                  <a:tcPr marL="68580" marR="68580" marT="0" marB="0">
                    <a:lnL w="12700" cap="flat" cmpd="sng" algn="ctr">
                      <a:solidFill>
                        <a:srgbClr val="060F18"/>
                      </a:solidFill>
                      <a:prstDash val="solid"/>
                      <a:round/>
                      <a:headEnd type="none" w="med" len="med"/>
                      <a:tailEnd type="none" w="med" len="med"/>
                    </a:lnL>
                    <a:lnR w="12700" cmpd="sng">
                      <a:noFill/>
                    </a:lnR>
                    <a:lnT w="28575"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029469"/>
                  </a:ext>
                </a:extLst>
              </a:tr>
              <a:tr h="370840">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Mininet 2.3.0</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mpd="sng">
                      <a:noFill/>
                    </a:lnL>
                    <a:lnR w="12700" cap="flat" cmpd="sng" algn="ctr">
                      <a:solidFill>
                        <a:srgbClr val="060F18"/>
                      </a:solidFill>
                      <a:prstDash val="solid"/>
                      <a:round/>
                      <a:headEnd type="none" w="med" len="med"/>
                      <a:tailEnd type="none" w="med" len="med"/>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构建网络拓扑</a:t>
                      </a:r>
                    </a:p>
                  </a:txBody>
                  <a:tcPr marL="68580" marR="68580" marT="0" marB="0">
                    <a:lnL w="12700" cap="flat" cmpd="sng" algn="ctr">
                      <a:solidFill>
                        <a:srgbClr val="060F18"/>
                      </a:solidFill>
                      <a:prstDash val="solid"/>
                      <a:round/>
                      <a:headEnd type="none" w="med" len="med"/>
                      <a:tailEnd type="none" w="med" len="med"/>
                    </a:lnL>
                    <a:lnR w="12700" cmpd="sng">
                      <a:noFill/>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2252767"/>
                  </a:ext>
                </a:extLst>
              </a:tr>
              <a:tr h="370840">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Ryu4.34</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mpd="sng">
                      <a:noFill/>
                    </a:lnL>
                    <a:lnR w="12700" cap="flat" cmpd="sng" algn="ctr">
                      <a:solidFill>
                        <a:srgbClr val="060F18"/>
                      </a:solidFill>
                      <a:prstDash val="solid"/>
                      <a:round/>
                      <a:headEnd type="none" w="med" len="med"/>
                      <a:tailEnd type="none" w="med" len="med"/>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SDN</a:t>
                      </a:r>
                      <a:r>
                        <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控制器</a:t>
                      </a:r>
                    </a:p>
                  </a:txBody>
                  <a:tcPr marL="68580" marR="68580" marT="0" marB="0">
                    <a:lnL w="12700" cap="flat" cmpd="sng" algn="ctr">
                      <a:solidFill>
                        <a:srgbClr val="060F18"/>
                      </a:solidFill>
                      <a:prstDash val="solid"/>
                      <a:round/>
                      <a:headEnd type="none" w="med" len="med"/>
                      <a:tailEnd type="none" w="med" len="med"/>
                    </a:lnL>
                    <a:lnR w="12700" cmpd="sng">
                      <a:noFill/>
                    </a:lnR>
                    <a:lnT w="12700" cap="flat" cmpd="sng" algn="ctr">
                      <a:solidFill>
                        <a:srgbClr val="060F18"/>
                      </a:solidFill>
                      <a:prstDash val="solid"/>
                      <a:round/>
                      <a:headEnd type="none" w="med" len="med"/>
                      <a:tailEnd type="none" w="med" len="med"/>
                    </a:lnT>
                    <a:lnB w="12700"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5924075"/>
                  </a:ext>
                </a:extLst>
              </a:tr>
              <a:tr h="370840">
                <a:tc>
                  <a:txBody>
                    <a:bodyPr/>
                    <a:lstStyle/>
                    <a:p>
                      <a:pPr algn="ctr"/>
                      <a:r>
                        <a:rPr lang="zh-CN" alt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链路带宽</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mpd="sng">
                      <a:noFill/>
                    </a:lnL>
                    <a:lnR w="12700" cap="flat" cmpd="sng" algn="ctr">
                      <a:solidFill>
                        <a:srgbClr val="060F18"/>
                      </a:solidFill>
                      <a:prstDash val="solid"/>
                      <a:round/>
                      <a:headEnd type="none" w="med" len="med"/>
                      <a:tailEnd type="none" w="med" len="med"/>
                    </a:lnR>
                    <a:lnT w="12700" cap="flat" cmpd="sng" algn="ctr">
                      <a:solidFill>
                        <a:srgbClr val="060F18"/>
                      </a:solidFill>
                      <a:prstDash val="solid"/>
                      <a:round/>
                      <a:headEnd type="none" w="med" len="med"/>
                      <a:tailEnd type="none" w="med" len="med"/>
                    </a:lnT>
                    <a:lnB w="28575"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[1Mbit-10Mbit]</a:t>
                      </a:r>
                      <a:r>
                        <a:rPr lang="zh-CN" altLang="en-US"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rPr>
                        <a:t> 随机设定</a:t>
                      </a:r>
                      <a:endParaRPr lang="zh-CN" sz="2000" kern="100" baseline="0" dirty="0">
                        <a:solidFill>
                          <a:srgbClr val="060F18"/>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ap="flat" cmpd="sng" algn="ctr">
                      <a:solidFill>
                        <a:srgbClr val="060F18"/>
                      </a:solidFill>
                      <a:prstDash val="solid"/>
                      <a:round/>
                      <a:headEnd type="none" w="med" len="med"/>
                      <a:tailEnd type="none" w="med" len="med"/>
                    </a:lnL>
                    <a:lnR w="12700" cmpd="sng">
                      <a:noFill/>
                    </a:lnR>
                    <a:lnT w="12700" cap="flat" cmpd="sng" algn="ctr">
                      <a:solidFill>
                        <a:srgbClr val="060F18"/>
                      </a:solidFill>
                      <a:prstDash val="solid"/>
                      <a:round/>
                      <a:headEnd type="none" w="med" len="med"/>
                      <a:tailEnd type="none" w="med" len="med"/>
                    </a:lnT>
                    <a:lnB w="28575" cap="flat" cmpd="sng" algn="ctr">
                      <a:solidFill>
                        <a:srgbClr val="060F1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59950"/>
                  </a:ext>
                </a:extLst>
              </a:tr>
            </a:tbl>
          </a:graphicData>
        </a:graphic>
      </p:graphicFrame>
      <p:sp>
        <p:nvSpPr>
          <p:cNvPr id="20" name="文本框 19">
            <a:extLst>
              <a:ext uri="{FF2B5EF4-FFF2-40B4-BE49-F238E27FC236}">
                <a16:creationId xmlns:a16="http://schemas.microsoft.com/office/drawing/2014/main" id="{C63F6E18-AB19-1025-978E-D7E7002DB116}"/>
              </a:ext>
            </a:extLst>
          </p:cNvPr>
          <p:cNvSpPr txBox="1"/>
          <p:nvPr/>
        </p:nvSpPr>
        <p:spPr>
          <a:xfrm>
            <a:off x="7176120" y="5733256"/>
            <a:ext cx="6136104" cy="338554"/>
          </a:xfrm>
          <a:prstGeom prst="rect">
            <a:avLst/>
          </a:prstGeom>
          <a:noFill/>
        </p:spPr>
        <p:txBody>
          <a:bodyPr wrap="square">
            <a:spAutoFit/>
          </a:bodyPr>
          <a:lstStyle/>
          <a:p>
            <a:r>
              <a:rPr lang="zh-CN" altLang="zh-CN" sz="1600" dirty="0">
                <a:solidFill>
                  <a:srgbClr val="060F18"/>
                </a:solidFill>
                <a:latin typeface="Times New Roman" panose="02020603050405020304" pitchFamily="18" charset="0"/>
                <a:ea typeface="微软雅黑" panose="020B0503020204020204" pitchFamily="34" charset="-122"/>
              </a:rPr>
              <a:t>修改后</a:t>
            </a:r>
            <a:r>
              <a:rPr lang="en-US" altLang="zh-CN" sz="1600" dirty="0">
                <a:solidFill>
                  <a:srgbClr val="060F18"/>
                </a:solidFill>
                <a:latin typeface="Times New Roman" panose="02020603050405020304" pitchFamily="18" charset="0"/>
                <a:ea typeface="微软雅黑" panose="020B0503020204020204" pitchFamily="34" charset="-122"/>
              </a:rPr>
              <a:t>39</a:t>
            </a:r>
            <a:r>
              <a:rPr lang="zh-CN" altLang="zh-CN" sz="1600" dirty="0">
                <a:solidFill>
                  <a:srgbClr val="060F18"/>
                </a:solidFill>
                <a:latin typeface="Times New Roman" panose="02020603050405020304" pitchFamily="18" charset="0"/>
                <a:ea typeface="微软雅黑" panose="020B0503020204020204" pitchFamily="34" charset="-122"/>
              </a:rPr>
              <a:t>个节点的纽约市中心网络拓扑图</a:t>
            </a:r>
            <a:endParaRPr lang="zh-CN" altLang="en-US" sz="1600" dirty="0">
              <a:solidFill>
                <a:srgbClr val="060F18"/>
              </a:solidFill>
              <a:latin typeface="Times New Roman" panose="02020603050405020304" pitchFamily="18" charset="0"/>
              <a:ea typeface="微软雅黑" panose="020B0503020204020204" pitchFamily="34" charset="-122"/>
            </a:endParaRPr>
          </a:p>
        </p:txBody>
      </p:sp>
      <p:sp>
        <p:nvSpPr>
          <p:cNvPr id="3" name="文本框 2">
            <a:extLst>
              <a:ext uri="{FF2B5EF4-FFF2-40B4-BE49-F238E27FC236}">
                <a16:creationId xmlns:a16="http://schemas.microsoft.com/office/drawing/2014/main" id="{58175872-1756-B740-62A0-7AC4CEF1D2B5}"/>
              </a:ext>
            </a:extLst>
          </p:cNvPr>
          <p:cNvSpPr txBox="1"/>
          <p:nvPr/>
        </p:nvSpPr>
        <p:spPr>
          <a:xfrm>
            <a:off x="335360" y="5085184"/>
            <a:ext cx="5904656" cy="369332"/>
          </a:xfrm>
          <a:prstGeom prst="rect">
            <a:avLst/>
          </a:prstGeom>
          <a:noFill/>
        </p:spPr>
        <p:txBody>
          <a:bodyPr wrap="square">
            <a:spAutoFit/>
          </a:bodyPr>
          <a:lstStyle/>
          <a:p>
            <a:r>
              <a:rPr lang="zh-CN" altLang="en-US" dirty="0">
                <a:solidFill>
                  <a:srgbClr val="060F18"/>
                </a:solidFill>
                <a:latin typeface="Times New Roman" panose="02020603050405020304" pitchFamily="18" charset="0"/>
                <a:ea typeface="微软雅黑" panose="020B0503020204020204" pitchFamily="34" charset="-122"/>
              </a:rPr>
              <a:t>其中，三台作为本地控制器，一台作为根控制器</a:t>
            </a:r>
          </a:p>
        </p:txBody>
      </p:sp>
      <p:graphicFrame>
        <p:nvGraphicFramePr>
          <p:cNvPr id="5" name="对象 4">
            <a:extLst>
              <a:ext uri="{FF2B5EF4-FFF2-40B4-BE49-F238E27FC236}">
                <a16:creationId xmlns:a16="http://schemas.microsoft.com/office/drawing/2014/main" id="{1613AE10-1730-9064-DE05-A7875BA3AB40}"/>
              </a:ext>
            </a:extLst>
          </p:cNvPr>
          <p:cNvGraphicFramePr>
            <a:graphicFrameLocks noChangeAspect="1"/>
          </p:cNvGraphicFramePr>
          <p:nvPr>
            <p:extLst>
              <p:ext uri="{D42A27DB-BD31-4B8C-83A1-F6EECF244321}">
                <p14:modId xmlns:p14="http://schemas.microsoft.com/office/powerpoint/2010/main" val="3232748142"/>
              </p:ext>
            </p:extLst>
          </p:nvPr>
        </p:nvGraphicFramePr>
        <p:xfrm>
          <a:off x="6023992" y="1124744"/>
          <a:ext cx="6480720" cy="4422364"/>
        </p:xfrm>
        <a:graphic>
          <a:graphicData uri="http://schemas.openxmlformats.org/presentationml/2006/ole">
            <mc:AlternateContent xmlns:mc="http://schemas.openxmlformats.org/markup-compatibility/2006">
              <mc:Choice xmlns:v="urn:schemas-microsoft-com:vml" Requires="v">
                <p:oleObj name="Visio" r:id="rId3" imgW="12033010" imgH="8553121" progId="Visio.Drawing.15">
                  <p:embed/>
                </p:oleObj>
              </mc:Choice>
              <mc:Fallback>
                <p:oleObj name="Visio" r:id="rId3" imgW="12033010" imgH="8553121"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992" y="1124744"/>
                        <a:ext cx="6480720" cy="4422364"/>
                      </a:xfrm>
                      <a:prstGeom prst="rect">
                        <a:avLst/>
                      </a:prstGeom>
                      <a:noFill/>
                    </p:spPr>
                  </p:pic>
                </p:oleObj>
              </mc:Fallback>
            </mc:AlternateContent>
          </a:graphicData>
        </a:graphic>
      </p:graphicFrame>
    </p:spTree>
    <p:extLst>
      <p:ext uri="{BB962C8B-B14F-4D97-AF65-F5344CB8AC3E}">
        <p14:creationId xmlns:p14="http://schemas.microsoft.com/office/powerpoint/2010/main" val="201872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29</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19336" y="0"/>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预测算法性能分析</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0A111842-ED9C-2455-CA2F-D81522179139}"/>
              </a:ext>
            </a:extLst>
          </p:cNvPr>
          <p:cNvGraphicFramePr>
            <a:graphicFrameLocks/>
          </p:cNvGraphicFramePr>
          <p:nvPr>
            <p:extLst>
              <p:ext uri="{D42A27DB-BD31-4B8C-83A1-F6EECF244321}">
                <p14:modId xmlns:p14="http://schemas.microsoft.com/office/powerpoint/2010/main" val="3801278490"/>
              </p:ext>
            </p:extLst>
          </p:nvPr>
        </p:nvGraphicFramePr>
        <p:xfrm>
          <a:off x="0" y="548680"/>
          <a:ext cx="5911200" cy="2520000"/>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6660" t="10902" r="8989" b="1616"/>
                      <a:stretch>
                        <a:fillRect/>
                      </a:stretch>
                    </p:blipFill>
                    <p:spPr bwMode="auto">
                      <a:xfrm>
                        <a:off x="0" y="548680"/>
                        <a:ext cx="5911200" cy="25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a:extLst>
              <a:ext uri="{FF2B5EF4-FFF2-40B4-BE49-F238E27FC236}">
                <a16:creationId xmlns:a16="http://schemas.microsoft.com/office/drawing/2014/main" id="{43EAA6E8-B0A3-1522-A8FC-666DD0EA4BC3}"/>
              </a:ext>
            </a:extLst>
          </p:cNvPr>
          <p:cNvGraphicFramePr>
            <a:graphicFrameLocks/>
          </p:cNvGraphicFramePr>
          <p:nvPr>
            <p:extLst>
              <p:ext uri="{D42A27DB-BD31-4B8C-83A1-F6EECF244321}">
                <p14:modId xmlns:p14="http://schemas.microsoft.com/office/powerpoint/2010/main" val="760271941"/>
              </p:ext>
            </p:extLst>
          </p:nvPr>
        </p:nvGraphicFramePr>
        <p:xfrm>
          <a:off x="6023992" y="548680"/>
          <a:ext cx="5911200" cy="2520000"/>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l="6889" t="10983" r="8989"/>
                      <a:stretch>
                        <a:fillRect/>
                      </a:stretch>
                    </p:blipFill>
                    <p:spPr bwMode="auto">
                      <a:xfrm>
                        <a:off x="6023992" y="548680"/>
                        <a:ext cx="5911200" cy="25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58D971C2-BA43-68E8-3C76-D69EDE56AD31}"/>
              </a:ext>
            </a:extLst>
          </p:cNvPr>
          <p:cNvGraphicFramePr>
            <a:graphicFrameLocks/>
          </p:cNvGraphicFramePr>
          <p:nvPr>
            <p:extLst>
              <p:ext uri="{D42A27DB-BD31-4B8C-83A1-F6EECF244321}">
                <p14:modId xmlns:p14="http://schemas.microsoft.com/office/powerpoint/2010/main" val="2776068245"/>
              </p:ext>
            </p:extLst>
          </p:nvPr>
        </p:nvGraphicFramePr>
        <p:xfrm>
          <a:off x="-20900" y="3429000"/>
          <a:ext cx="5911200" cy="2520000"/>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l="6726" t="10417" r="9186"/>
                      <a:stretch>
                        <a:fillRect/>
                      </a:stretch>
                    </p:blipFill>
                    <p:spPr bwMode="auto">
                      <a:xfrm>
                        <a:off x="-20900" y="3429000"/>
                        <a:ext cx="5911200" cy="252000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E6D97EC4-B1B4-95ED-122A-C47210F7B1FB}"/>
              </a:ext>
            </a:extLst>
          </p:cNvPr>
          <p:cNvGraphicFramePr>
            <a:graphicFrameLocks/>
          </p:cNvGraphicFramePr>
          <p:nvPr>
            <p:extLst>
              <p:ext uri="{D42A27DB-BD31-4B8C-83A1-F6EECF244321}">
                <p14:modId xmlns:p14="http://schemas.microsoft.com/office/powerpoint/2010/main" val="1915146967"/>
              </p:ext>
            </p:extLst>
          </p:nvPr>
        </p:nvGraphicFramePr>
        <p:xfrm>
          <a:off x="5951984" y="3429000"/>
          <a:ext cx="5911200" cy="2520000"/>
        </p:xfrm>
        <a:graphic>
          <a:graphicData uri="http://schemas.openxmlformats.org/presentationml/2006/ole">
            <mc:AlternateContent xmlns:mc="http://schemas.openxmlformats.org/markup-compatibility/2006">
              <mc:Choice xmlns:v="urn:schemas-microsoft-com:vml" Requires="v">
                <p:oleObj name="PDF" r:id="rId9" imgW="0" imgH="0" progId="FoxitReader.Document">
                  <p:embed/>
                </p:oleObj>
              </mc:Choice>
              <mc:Fallback>
                <p:oleObj name="PDF" r:id="rId9" imgW="0" imgH="0" progId="FoxitReader.Document">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l="6561" t="10257" r="9482"/>
                      <a:stretch>
                        <a:fillRect/>
                      </a:stretch>
                    </p:blipFill>
                    <p:spPr bwMode="auto">
                      <a:xfrm>
                        <a:off x="5951984" y="3429000"/>
                        <a:ext cx="5911200" cy="25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本框 11">
            <a:extLst>
              <a:ext uri="{FF2B5EF4-FFF2-40B4-BE49-F238E27FC236}">
                <a16:creationId xmlns:a16="http://schemas.microsoft.com/office/drawing/2014/main" id="{E5EC37BC-50E6-0855-5513-E4C7786746B8}"/>
              </a:ext>
            </a:extLst>
          </p:cNvPr>
          <p:cNvSpPr txBox="1"/>
          <p:nvPr/>
        </p:nvSpPr>
        <p:spPr>
          <a:xfrm>
            <a:off x="1775520" y="5949280"/>
            <a:ext cx="4032448"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本地控制器</a:t>
            </a:r>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C2</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中的智能体</a:t>
            </a:r>
          </a:p>
        </p:txBody>
      </p:sp>
      <p:sp>
        <p:nvSpPr>
          <p:cNvPr id="13" name="文本框 12">
            <a:extLst>
              <a:ext uri="{FF2B5EF4-FFF2-40B4-BE49-F238E27FC236}">
                <a16:creationId xmlns:a16="http://schemas.microsoft.com/office/drawing/2014/main" id="{ADD3A7E0-1B7B-B335-07D8-EFBEE97CF3E7}"/>
              </a:ext>
            </a:extLst>
          </p:cNvPr>
          <p:cNvSpPr txBox="1"/>
          <p:nvPr/>
        </p:nvSpPr>
        <p:spPr>
          <a:xfrm>
            <a:off x="7968208" y="3068960"/>
            <a:ext cx="3168352"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本地控制器</a:t>
            </a:r>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C1</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中的智能体</a:t>
            </a:r>
          </a:p>
        </p:txBody>
      </p:sp>
      <p:sp>
        <p:nvSpPr>
          <p:cNvPr id="16" name="文本框 15">
            <a:extLst>
              <a:ext uri="{FF2B5EF4-FFF2-40B4-BE49-F238E27FC236}">
                <a16:creationId xmlns:a16="http://schemas.microsoft.com/office/drawing/2014/main" id="{1DB7909B-0A07-5F5D-0D22-04ACC234E7BD}"/>
              </a:ext>
            </a:extLst>
          </p:cNvPr>
          <p:cNvSpPr txBox="1"/>
          <p:nvPr/>
        </p:nvSpPr>
        <p:spPr>
          <a:xfrm>
            <a:off x="2135560" y="3068960"/>
            <a:ext cx="2880320"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根控制器中的智能体</a:t>
            </a:r>
          </a:p>
        </p:txBody>
      </p:sp>
      <p:sp>
        <p:nvSpPr>
          <p:cNvPr id="17" name="文本框 16">
            <a:extLst>
              <a:ext uri="{FF2B5EF4-FFF2-40B4-BE49-F238E27FC236}">
                <a16:creationId xmlns:a16="http://schemas.microsoft.com/office/drawing/2014/main" id="{52547789-1BC1-8CC2-70D7-87635E382C65}"/>
              </a:ext>
            </a:extLst>
          </p:cNvPr>
          <p:cNvSpPr txBox="1"/>
          <p:nvPr/>
        </p:nvSpPr>
        <p:spPr>
          <a:xfrm>
            <a:off x="7968208" y="5949280"/>
            <a:ext cx="3384376" cy="338554"/>
          </a:xfrm>
          <a:prstGeom prst="rect">
            <a:avLst/>
          </a:prstGeom>
          <a:noFill/>
        </p:spPr>
        <p:txBody>
          <a:bodyPr wrap="square" rtlCol="0">
            <a:spAutoFit/>
          </a:bodyPr>
          <a:lstStyle/>
          <a:p>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本地控制器</a:t>
            </a:r>
            <a:r>
              <a:rPr lang="en-US" altLang="zh-CN"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C3</a:t>
            </a:r>
            <a:r>
              <a:rPr lang="zh-CN" altLang="en-US" sz="1600"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中的智能体</a:t>
            </a:r>
          </a:p>
        </p:txBody>
      </p:sp>
      <p:sp>
        <p:nvSpPr>
          <p:cNvPr id="20" name="文本框 19">
            <a:extLst>
              <a:ext uri="{FF2B5EF4-FFF2-40B4-BE49-F238E27FC236}">
                <a16:creationId xmlns:a16="http://schemas.microsoft.com/office/drawing/2014/main" id="{36730816-82C7-8A25-55A1-3A177E26092E}"/>
              </a:ext>
            </a:extLst>
          </p:cNvPr>
          <p:cNvSpPr txBox="1"/>
          <p:nvPr/>
        </p:nvSpPr>
        <p:spPr>
          <a:xfrm>
            <a:off x="2711624" y="6487864"/>
            <a:ext cx="8370877" cy="369332"/>
          </a:xfrm>
          <a:prstGeom prst="rect">
            <a:avLst/>
          </a:prstGeom>
          <a:noFill/>
        </p:spPr>
        <p:txBody>
          <a:bodyPr wrap="square">
            <a:spAutoFit/>
          </a:bodyPr>
          <a:lstStyle/>
          <a:p>
            <a:r>
              <a:rPr lang="zh-CN" altLang="zh-CN"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GRU</a:t>
            </a:r>
            <a:r>
              <a:rPr lang="zh-CN" altLang="zh-CN"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网络流量状态预测算法能够使</a:t>
            </a:r>
            <a:r>
              <a:rPr lang="zh-CN" altLang="en-US"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多</a:t>
            </a:r>
            <a:r>
              <a:rPr lang="zh-CN" altLang="zh-CN"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智能体获得更高的奖励值</a:t>
            </a:r>
            <a:endParaRPr lang="zh-CN" altLang="en-US"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143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a:xfrm>
            <a:off x="3359696" y="4437112"/>
            <a:ext cx="5195640" cy="496824"/>
          </a:xfrm>
        </p:spPr>
        <p:txBody>
          <a:bodyPr/>
          <a:lstStyle/>
          <a:p>
            <a:r>
              <a:rPr lang="zh-CN" altLang="en-US" sz="3600" b="1" dirty="0"/>
              <a:t>研究背景及意义</a:t>
            </a:r>
          </a:p>
        </p:txBody>
      </p:sp>
      <p:sp>
        <p:nvSpPr>
          <p:cNvPr id="3" name="灯片编号占位符 2">
            <a:extLst>
              <a:ext uri="{FF2B5EF4-FFF2-40B4-BE49-F238E27FC236}">
                <a16:creationId xmlns:a16="http://schemas.microsoft.com/office/drawing/2014/main" id="{055B2D62-51D0-FA82-7F02-34DF62068107}"/>
              </a:ext>
            </a:extLst>
          </p:cNvPr>
          <p:cNvSpPr>
            <a:spLocks noGrp="1"/>
          </p:cNvSpPr>
          <p:nvPr>
            <p:ph type="sldNum" sz="quarter" idx="13"/>
          </p:nvPr>
        </p:nvSpPr>
        <p:spPr/>
        <p:txBody>
          <a:bodyPr/>
          <a:lstStyle/>
          <a:p>
            <a:fld id="{9AE87BB3-60B6-4185-896A-3B81AD2659A1}" type="slidenum">
              <a:rPr lang="zh-CN" altLang="en-US" smtClean="0"/>
              <a:t>3</a:t>
            </a:fld>
            <a:endParaRPr lang="zh-CN" altLang="en-US"/>
          </a:p>
        </p:txBody>
      </p:sp>
      <p:sp>
        <p:nvSpPr>
          <p:cNvPr id="6" name="椭圆 5">
            <a:extLst>
              <a:ext uri="{FF2B5EF4-FFF2-40B4-BE49-F238E27FC236}">
                <a16:creationId xmlns:a16="http://schemas.microsoft.com/office/drawing/2014/main" id="{4DF8198C-D32A-9260-7B8B-B47DD1FBE18E}"/>
              </a:ext>
            </a:extLst>
          </p:cNvPr>
          <p:cNvSpPr/>
          <p:nvPr/>
        </p:nvSpPr>
        <p:spPr>
          <a:xfrm>
            <a:off x="5159896" y="1916833"/>
            <a:ext cx="1800200" cy="1800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b="1" dirty="0">
                <a:solidFill>
                  <a:schemeClr val="bg1"/>
                </a:solidFill>
                <a:latin typeface="FuturaBookC" pitchFamily="2" charset="-52"/>
              </a:rPr>
              <a:t>1</a:t>
            </a:r>
            <a:endParaRPr lang="zh-CN" altLang="en-US" sz="11500" b="1" dirty="0">
              <a:solidFill>
                <a:schemeClr val="bg1"/>
              </a:solidFill>
              <a:latin typeface="FuturaBookC" pitchFamily="2" charset="-52"/>
            </a:endParaRPr>
          </a:p>
        </p:txBody>
      </p:sp>
      <p:cxnSp>
        <p:nvCxnSpPr>
          <p:cNvPr id="8" name="直接连接符 7">
            <a:extLst>
              <a:ext uri="{FF2B5EF4-FFF2-40B4-BE49-F238E27FC236}">
                <a16:creationId xmlns:a16="http://schemas.microsoft.com/office/drawing/2014/main" id="{34486360-B655-CA93-7F0A-8DD155C35A45}"/>
              </a:ext>
            </a:extLst>
          </p:cNvPr>
          <p:cNvCxnSpPr/>
          <p:nvPr/>
        </p:nvCxnSpPr>
        <p:spPr>
          <a:xfrm>
            <a:off x="3719736" y="4005064"/>
            <a:ext cx="4320480" cy="0"/>
          </a:xfrm>
          <a:prstGeom prst="line">
            <a:avLst/>
          </a:prstGeom>
          <a:ln w="76200">
            <a:solidFill>
              <a:srgbClr val="2051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33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30</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47328" y="44624"/>
            <a:ext cx="8496944"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本地控制器    域内网络性能指标对比</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3" name="对象 2">
            <a:extLst>
              <a:ext uri="{FF2B5EF4-FFF2-40B4-BE49-F238E27FC236}">
                <a16:creationId xmlns:a16="http://schemas.microsoft.com/office/drawing/2014/main" id="{33318EA8-6ADD-E8F6-8763-12A2D6A529A6}"/>
              </a:ext>
            </a:extLst>
          </p:cNvPr>
          <p:cNvGraphicFramePr>
            <a:graphicFrameLocks/>
          </p:cNvGraphicFramePr>
          <p:nvPr>
            <p:extLst>
              <p:ext uri="{D42A27DB-BD31-4B8C-83A1-F6EECF244321}">
                <p14:modId xmlns:p14="http://schemas.microsoft.com/office/powerpoint/2010/main" val="2792689957"/>
              </p:ext>
            </p:extLst>
          </p:nvPr>
        </p:nvGraphicFramePr>
        <p:xfrm>
          <a:off x="263352" y="620688"/>
          <a:ext cx="5575840" cy="2736000"/>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l="7611" t="10579" r="9537"/>
                      <a:stretch>
                        <a:fillRect/>
                      </a:stretch>
                    </p:blipFill>
                    <p:spPr bwMode="auto">
                      <a:xfrm>
                        <a:off x="263352" y="620688"/>
                        <a:ext cx="5575840" cy="2736000"/>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3C3EB6A4-3C08-7BBA-FE7B-469774AF6126}"/>
              </a:ext>
            </a:extLst>
          </p:cNvPr>
          <p:cNvGraphicFramePr>
            <a:graphicFrameLocks/>
          </p:cNvGraphicFramePr>
          <p:nvPr>
            <p:extLst>
              <p:ext uri="{D42A27DB-BD31-4B8C-83A1-F6EECF244321}">
                <p14:modId xmlns:p14="http://schemas.microsoft.com/office/powerpoint/2010/main" val="2800109171"/>
              </p:ext>
            </p:extLst>
          </p:nvPr>
        </p:nvGraphicFramePr>
        <p:xfrm>
          <a:off x="6128991" y="613600"/>
          <a:ext cx="5576400" cy="2736000"/>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l="6519" t="10579" r="9143"/>
                      <a:stretch>
                        <a:fillRect/>
                      </a:stretch>
                    </p:blipFill>
                    <p:spPr bwMode="auto">
                      <a:xfrm>
                        <a:off x="6128991" y="613600"/>
                        <a:ext cx="5576400" cy="2736000"/>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0C08C532-1C3B-FC03-F2F8-FDF13B7DBC6D}"/>
              </a:ext>
            </a:extLst>
          </p:cNvPr>
          <p:cNvGraphicFramePr>
            <a:graphicFrameLocks/>
          </p:cNvGraphicFramePr>
          <p:nvPr>
            <p:extLst>
              <p:ext uri="{D42A27DB-BD31-4B8C-83A1-F6EECF244321}">
                <p14:modId xmlns:p14="http://schemas.microsoft.com/office/powerpoint/2010/main" val="1958086893"/>
              </p:ext>
            </p:extLst>
          </p:nvPr>
        </p:nvGraphicFramePr>
        <p:xfrm>
          <a:off x="2999656" y="3789040"/>
          <a:ext cx="5576400" cy="2736000"/>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l="5862" t="10579" r="9143"/>
                      <a:stretch>
                        <a:fillRect/>
                      </a:stretch>
                    </p:blipFill>
                    <p:spPr bwMode="auto">
                      <a:xfrm>
                        <a:off x="2999656" y="3789040"/>
                        <a:ext cx="5576400" cy="2736000"/>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FDEECD46-8622-0546-8AF2-CE240C2E7834}"/>
              </a:ext>
            </a:extLst>
          </p:cNvPr>
          <p:cNvSpPr txBox="1"/>
          <p:nvPr/>
        </p:nvSpPr>
        <p:spPr>
          <a:xfrm>
            <a:off x="2063552" y="3356992"/>
            <a:ext cx="6133380" cy="369332"/>
          </a:xfrm>
          <a:prstGeom prst="rect">
            <a:avLst/>
          </a:prstGeom>
          <a:noFill/>
        </p:spPr>
        <p:txBody>
          <a:bodyPr wrap="square">
            <a:spAutoFit/>
          </a:bodyPr>
          <a:lstStyle/>
          <a:p>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kern="100" dirty="0">
                <a:solidFill>
                  <a:srgbClr val="000000"/>
                </a:solidFill>
                <a:effectLst/>
                <a:latin typeface="Times New Roman" panose="02020603050405020304" pitchFamily="18" charset="0"/>
                <a:ea typeface="微软雅黑" panose="020B0503020204020204" pitchFamily="34" charset="-122"/>
              </a:rPr>
              <a:t>a</a:t>
            </a:r>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）域内平均吞吐量</a:t>
            </a:r>
            <a:endParaRPr lang="zh-CN" altLang="en-US" dirty="0">
              <a:ea typeface="微软雅黑" panose="020B0503020204020204" pitchFamily="34" charset="-122"/>
            </a:endParaRPr>
          </a:p>
        </p:txBody>
      </p:sp>
      <p:sp>
        <p:nvSpPr>
          <p:cNvPr id="9" name="文本框 8">
            <a:extLst>
              <a:ext uri="{FF2B5EF4-FFF2-40B4-BE49-F238E27FC236}">
                <a16:creationId xmlns:a16="http://schemas.microsoft.com/office/drawing/2014/main" id="{4D009325-7CE4-7D92-9FB7-8867075D54EE}"/>
              </a:ext>
            </a:extLst>
          </p:cNvPr>
          <p:cNvSpPr txBox="1"/>
          <p:nvPr/>
        </p:nvSpPr>
        <p:spPr>
          <a:xfrm>
            <a:off x="7824192" y="3356992"/>
            <a:ext cx="6133380" cy="369332"/>
          </a:xfrm>
          <a:prstGeom prst="rect">
            <a:avLst/>
          </a:prstGeom>
          <a:noFill/>
        </p:spPr>
        <p:txBody>
          <a:bodyPr wrap="square">
            <a:spAutoFit/>
          </a:bodyPr>
          <a:lstStyle/>
          <a:p>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kern="100" dirty="0">
                <a:solidFill>
                  <a:srgbClr val="000000"/>
                </a:solidFill>
                <a:effectLst/>
                <a:latin typeface="Times New Roman" panose="02020603050405020304" pitchFamily="18" charset="0"/>
                <a:ea typeface="微软雅黑" panose="020B0503020204020204" pitchFamily="34" charset="-122"/>
              </a:rPr>
              <a:t>b</a:t>
            </a:r>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）域内平均</a:t>
            </a:r>
            <a:r>
              <a:rPr lang="zh-CN" altLang="en-US"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时延</a:t>
            </a:r>
            <a:endParaRPr lang="zh-CN" altLang="en-US" dirty="0">
              <a:ea typeface="微软雅黑" panose="020B0503020204020204" pitchFamily="34" charset="-122"/>
            </a:endParaRPr>
          </a:p>
        </p:txBody>
      </p:sp>
      <p:sp>
        <p:nvSpPr>
          <p:cNvPr id="10" name="文本框 9">
            <a:extLst>
              <a:ext uri="{FF2B5EF4-FFF2-40B4-BE49-F238E27FC236}">
                <a16:creationId xmlns:a16="http://schemas.microsoft.com/office/drawing/2014/main" id="{CF174650-6765-56CE-E204-EEBCB335260F}"/>
              </a:ext>
            </a:extLst>
          </p:cNvPr>
          <p:cNvSpPr txBox="1"/>
          <p:nvPr/>
        </p:nvSpPr>
        <p:spPr>
          <a:xfrm>
            <a:off x="4727848" y="6453336"/>
            <a:ext cx="6133380" cy="369332"/>
          </a:xfrm>
          <a:prstGeom prst="rect">
            <a:avLst/>
          </a:prstGeom>
          <a:noFill/>
        </p:spPr>
        <p:txBody>
          <a:bodyPr wrap="square">
            <a:spAutoFit/>
          </a:bodyPr>
          <a:lstStyle/>
          <a:p>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kern="100" dirty="0">
                <a:solidFill>
                  <a:srgbClr val="000000"/>
                </a:solidFill>
                <a:effectLst/>
                <a:latin typeface="Times New Roman" panose="02020603050405020304" pitchFamily="18" charset="0"/>
                <a:ea typeface="微软雅黑" panose="020B0503020204020204" pitchFamily="34" charset="-122"/>
              </a:rPr>
              <a:t>c</a:t>
            </a:r>
            <a:r>
              <a:rPr lang="zh-CN" alt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）域内</a:t>
            </a:r>
            <a:r>
              <a:rPr lang="zh-CN" altLang="en-US"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丢包率</a:t>
            </a:r>
            <a:endParaRPr lang="zh-CN" altLang="en-US" dirty="0">
              <a:ea typeface="微软雅黑" panose="020B0503020204020204" pitchFamily="34" charset="-122"/>
            </a:endParaRPr>
          </a:p>
        </p:txBody>
      </p:sp>
      <p:graphicFrame>
        <p:nvGraphicFramePr>
          <p:cNvPr id="11" name="对象 10">
            <a:extLst>
              <a:ext uri="{FF2B5EF4-FFF2-40B4-BE49-F238E27FC236}">
                <a16:creationId xmlns:a16="http://schemas.microsoft.com/office/drawing/2014/main" id="{3C2D0447-058A-BE13-4900-C9E65886F3F5}"/>
              </a:ext>
            </a:extLst>
          </p:cNvPr>
          <p:cNvGraphicFramePr>
            <a:graphicFrameLocks/>
          </p:cNvGraphicFramePr>
          <p:nvPr>
            <p:extLst>
              <p:ext uri="{D42A27DB-BD31-4B8C-83A1-F6EECF244321}">
                <p14:modId xmlns:p14="http://schemas.microsoft.com/office/powerpoint/2010/main" val="3255188654"/>
              </p:ext>
            </p:extLst>
          </p:nvPr>
        </p:nvGraphicFramePr>
        <p:xfrm>
          <a:off x="263352" y="620688"/>
          <a:ext cx="5576400" cy="2736000"/>
        </p:xfrm>
        <a:graphic>
          <a:graphicData uri="http://schemas.openxmlformats.org/presentationml/2006/ole">
            <mc:AlternateContent xmlns:mc="http://schemas.openxmlformats.org/markup-compatibility/2006">
              <mc:Choice xmlns:v="urn:schemas-microsoft-com:vml" Requires="v">
                <p:oleObj name="PDF" r:id="rId9" imgW="0" imgH="0" progId="FoxitReader.Document">
                  <p:embed/>
                </p:oleObj>
              </mc:Choice>
              <mc:Fallback>
                <p:oleObj name="PDF" r:id="rId9" imgW="0" imgH="0" progId="FoxitReader.Document">
                  <p:embed/>
                  <p:pic>
                    <p:nvPicPr>
                      <p:cNvPr id="0" name="Object 2"/>
                      <p:cNvPicPr>
                        <a:picLocks noChangeArrowheads="1"/>
                      </p:cNvPicPr>
                      <p:nvPr/>
                    </p:nvPicPr>
                    <p:blipFill>
                      <a:blip r:embed="rId10">
                        <a:extLst>
                          <a:ext uri="{28A0092B-C50C-407E-A947-70E740481C1C}">
                            <a14:useLocalDpi xmlns:a14="http://schemas.microsoft.com/office/drawing/2010/main" val="0"/>
                          </a:ext>
                        </a:extLst>
                      </a:blip>
                      <a:srcRect l="6519" t="10902" r="9274"/>
                      <a:stretch>
                        <a:fillRect/>
                      </a:stretch>
                    </p:blipFill>
                    <p:spPr bwMode="auto">
                      <a:xfrm>
                        <a:off x="263352" y="620688"/>
                        <a:ext cx="55764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a:extLst>
              <a:ext uri="{FF2B5EF4-FFF2-40B4-BE49-F238E27FC236}">
                <a16:creationId xmlns:a16="http://schemas.microsoft.com/office/drawing/2014/main" id="{758F03E1-A0A4-B021-A00A-2D4C83E218D7}"/>
              </a:ext>
            </a:extLst>
          </p:cNvPr>
          <p:cNvGraphicFramePr>
            <a:graphicFrameLocks/>
          </p:cNvGraphicFramePr>
          <p:nvPr>
            <p:extLst>
              <p:ext uri="{D42A27DB-BD31-4B8C-83A1-F6EECF244321}">
                <p14:modId xmlns:p14="http://schemas.microsoft.com/office/powerpoint/2010/main" val="2708413687"/>
              </p:ext>
            </p:extLst>
          </p:nvPr>
        </p:nvGraphicFramePr>
        <p:xfrm>
          <a:off x="6208232" y="548680"/>
          <a:ext cx="5576400" cy="2736000"/>
        </p:xfrm>
        <a:graphic>
          <a:graphicData uri="http://schemas.openxmlformats.org/presentationml/2006/ole">
            <mc:AlternateContent xmlns:mc="http://schemas.openxmlformats.org/markup-compatibility/2006">
              <mc:Choice xmlns:v="urn:schemas-microsoft-com:vml" Requires="v">
                <p:oleObj name="PDF" r:id="rId11" imgW="0" imgH="0" progId="FoxitReader.Document">
                  <p:embed/>
                </p:oleObj>
              </mc:Choice>
              <mc:Fallback>
                <p:oleObj name="PDF" r:id="rId11" imgW="0" imgH="0" progId="FoxitReader.Document">
                  <p:embed/>
                  <p:pic>
                    <p:nvPicPr>
                      <p:cNvPr id="0" name="Object 3"/>
                      <p:cNvPicPr>
                        <a:picLocks noChangeArrowheads="1"/>
                      </p:cNvPicPr>
                      <p:nvPr/>
                    </p:nvPicPr>
                    <p:blipFill>
                      <a:blip r:embed="rId12">
                        <a:extLst>
                          <a:ext uri="{28A0092B-C50C-407E-A947-70E740481C1C}">
                            <a14:useLocalDpi xmlns:a14="http://schemas.microsoft.com/office/drawing/2010/main" val="0"/>
                          </a:ext>
                        </a:extLst>
                      </a:blip>
                      <a:srcRect l="6519" t="10902" r="9406"/>
                      <a:stretch>
                        <a:fillRect/>
                      </a:stretch>
                    </p:blipFill>
                    <p:spPr bwMode="auto">
                      <a:xfrm>
                        <a:off x="6208232" y="548680"/>
                        <a:ext cx="55764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a:extLst>
              <a:ext uri="{FF2B5EF4-FFF2-40B4-BE49-F238E27FC236}">
                <a16:creationId xmlns:a16="http://schemas.microsoft.com/office/drawing/2014/main" id="{77856988-CAB6-2528-97E8-ED1DEBCB03E2}"/>
              </a:ext>
            </a:extLst>
          </p:cNvPr>
          <p:cNvGraphicFramePr>
            <a:graphicFrameLocks/>
          </p:cNvGraphicFramePr>
          <p:nvPr>
            <p:extLst>
              <p:ext uri="{D42A27DB-BD31-4B8C-83A1-F6EECF244321}">
                <p14:modId xmlns:p14="http://schemas.microsoft.com/office/powerpoint/2010/main" val="1290346598"/>
              </p:ext>
            </p:extLst>
          </p:nvPr>
        </p:nvGraphicFramePr>
        <p:xfrm>
          <a:off x="2967872" y="3789040"/>
          <a:ext cx="5576400" cy="2736000"/>
        </p:xfrm>
        <a:graphic>
          <a:graphicData uri="http://schemas.openxmlformats.org/presentationml/2006/ole">
            <mc:AlternateContent xmlns:mc="http://schemas.openxmlformats.org/markup-compatibility/2006">
              <mc:Choice xmlns:v="urn:schemas-microsoft-com:vml" Requires="v">
                <p:oleObj name="PDF" r:id="rId13" imgW="0" imgH="0" progId="FoxitReader.Document">
                  <p:embed/>
                </p:oleObj>
              </mc:Choice>
              <mc:Fallback>
                <p:oleObj name="PDF" r:id="rId13" imgW="0" imgH="0" progId="FoxitReader.Document">
                  <p:embed/>
                  <p:pic>
                    <p:nvPicPr>
                      <p:cNvPr id="0" name="Object 4"/>
                      <p:cNvPicPr>
                        <a:picLocks noChangeArrowheads="1"/>
                      </p:cNvPicPr>
                      <p:nvPr/>
                    </p:nvPicPr>
                    <p:blipFill>
                      <a:blip r:embed="rId14">
                        <a:extLst>
                          <a:ext uri="{28A0092B-C50C-407E-A947-70E740481C1C}">
                            <a14:useLocalDpi xmlns:a14="http://schemas.microsoft.com/office/drawing/2010/main" val="0"/>
                          </a:ext>
                        </a:extLst>
                      </a:blip>
                      <a:srcRect l="7086" t="10902" r="9406"/>
                      <a:stretch>
                        <a:fillRect/>
                      </a:stretch>
                    </p:blipFill>
                    <p:spPr bwMode="auto">
                      <a:xfrm>
                        <a:off x="2967872" y="3789040"/>
                        <a:ext cx="55764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a:extLst>
              <a:ext uri="{FF2B5EF4-FFF2-40B4-BE49-F238E27FC236}">
                <a16:creationId xmlns:a16="http://schemas.microsoft.com/office/drawing/2014/main" id="{DF973284-0C99-0DC5-305D-C09419B09BF3}"/>
              </a:ext>
            </a:extLst>
          </p:cNvPr>
          <p:cNvGraphicFramePr>
            <a:graphicFrameLocks/>
          </p:cNvGraphicFramePr>
          <p:nvPr>
            <p:extLst>
              <p:ext uri="{D42A27DB-BD31-4B8C-83A1-F6EECF244321}">
                <p14:modId xmlns:p14="http://schemas.microsoft.com/office/powerpoint/2010/main" val="3565527150"/>
              </p:ext>
            </p:extLst>
          </p:nvPr>
        </p:nvGraphicFramePr>
        <p:xfrm>
          <a:off x="303576" y="548680"/>
          <a:ext cx="5576400" cy="2736000"/>
        </p:xfrm>
        <a:graphic>
          <a:graphicData uri="http://schemas.openxmlformats.org/presentationml/2006/ole">
            <mc:AlternateContent xmlns:mc="http://schemas.openxmlformats.org/markup-compatibility/2006">
              <mc:Choice xmlns:v="urn:schemas-microsoft-com:vml" Requires="v">
                <p:oleObj name="PDF" r:id="rId15" imgW="0" imgH="0" progId="FoxitReader.Document">
                  <p:embed/>
                </p:oleObj>
              </mc:Choice>
              <mc:Fallback>
                <p:oleObj name="PDF" r:id="rId15" imgW="0" imgH="0" progId="FoxitReader.Document">
                  <p:embed/>
                  <p:pic>
                    <p:nvPicPr>
                      <p:cNvPr id="0" name="Object 5"/>
                      <p:cNvPicPr>
                        <a:picLocks noChangeArrowheads="1"/>
                      </p:cNvPicPr>
                      <p:nvPr/>
                    </p:nvPicPr>
                    <p:blipFill>
                      <a:blip r:embed="rId16">
                        <a:extLst>
                          <a:ext uri="{28A0092B-C50C-407E-A947-70E740481C1C}">
                            <a14:useLocalDpi xmlns:a14="http://schemas.microsoft.com/office/drawing/2010/main" val="0"/>
                          </a:ext>
                        </a:extLst>
                      </a:blip>
                      <a:srcRect l="6650" t="10498" r="9274"/>
                      <a:stretch>
                        <a:fillRect/>
                      </a:stretch>
                    </p:blipFill>
                    <p:spPr bwMode="auto">
                      <a:xfrm>
                        <a:off x="303576" y="548680"/>
                        <a:ext cx="55764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id="{4F3C0453-9C41-64A2-69C2-07B7CEEF4F61}"/>
              </a:ext>
            </a:extLst>
          </p:cNvPr>
          <p:cNvGraphicFramePr>
            <a:graphicFrameLocks/>
          </p:cNvGraphicFramePr>
          <p:nvPr>
            <p:extLst>
              <p:ext uri="{D42A27DB-BD31-4B8C-83A1-F6EECF244321}">
                <p14:modId xmlns:p14="http://schemas.microsoft.com/office/powerpoint/2010/main" val="2267774788"/>
              </p:ext>
            </p:extLst>
          </p:nvPr>
        </p:nvGraphicFramePr>
        <p:xfrm>
          <a:off x="6240016" y="548680"/>
          <a:ext cx="5576400" cy="2736000"/>
        </p:xfrm>
        <a:graphic>
          <a:graphicData uri="http://schemas.openxmlformats.org/presentationml/2006/ole">
            <mc:AlternateContent xmlns:mc="http://schemas.openxmlformats.org/markup-compatibility/2006">
              <mc:Choice xmlns:v="urn:schemas-microsoft-com:vml" Requires="v">
                <p:oleObj name="PDF" r:id="rId17" imgW="0" imgH="0" progId="FoxitReader.Document">
                  <p:embed/>
                </p:oleObj>
              </mc:Choice>
              <mc:Fallback>
                <p:oleObj name="PDF" r:id="rId17" imgW="0" imgH="0" progId="FoxitReader.Document">
                  <p:embed/>
                  <p:pic>
                    <p:nvPicPr>
                      <p:cNvPr id="0" name="Object 6"/>
                      <p:cNvPicPr>
                        <a:picLocks noChangeArrowheads="1"/>
                      </p:cNvPicPr>
                      <p:nvPr/>
                    </p:nvPicPr>
                    <p:blipFill>
                      <a:blip r:embed="rId18">
                        <a:extLst>
                          <a:ext uri="{28A0092B-C50C-407E-A947-70E740481C1C}">
                            <a14:useLocalDpi xmlns:a14="http://schemas.microsoft.com/office/drawing/2010/main" val="0"/>
                          </a:ext>
                        </a:extLst>
                      </a:blip>
                      <a:srcRect l="6387" t="10498" r="9406"/>
                      <a:stretch>
                        <a:fillRect/>
                      </a:stretch>
                    </p:blipFill>
                    <p:spPr bwMode="auto">
                      <a:xfrm>
                        <a:off x="6240016" y="548680"/>
                        <a:ext cx="55764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062CC277-E3C7-D082-FD81-8909CE1F87F2}"/>
              </a:ext>
            </a:extLst>
          </p:cNvPr>
          <p:cNvGraphicFramePr>
            <a:graphicFrameLocks/>
          </p:cNvGraphicFramePr>
          <p:nvPr>
            <p:extLst>
              <p:ext uri="{D42A27DB-BD31-4B8C-83A1-F6EECF244321}">
                <p14:modId xmlns:p14="http://schemas.microsoft.com/office/powerpoint/2010/main" val="2972482710"/>
              </p:ext>
            </p:extLst>
          </p:nvPr>
        </p:nvGraphicFramePr>
        <p:xfrm>
          <a:off x="2967872" y="3789040"/>
          <a:ext cx="5576400" cy="2736000"/>
        </p:xfrm>
        <a:graphic>
          <a:graphicData uri="http://schemas.openxmlformats.org/presentationml/2006/ole">
            <mc:AlternateContent xmlns:mc="http://schemas.openxmlformats.org/markup-compatibility/2006">
              <mc:Choice xmlns:v="urn:schemas-microsoft-com:vml" Requires="v">
                <p:oleObj name="PDF" r:id="rId19" imgW="0" imgH="0" progId="FoxitReader.Document">
                  <p:embed/>
                </p:oleObj>
              </mc:Choice>
              <mc:Fallback>
                <p:oleObj name="PDF" r:id="rId19" imgW="0" imgH="0" progId="FoxitReader.Document">
                  <p:embed/>
                  <p:pic>
                    <p:nvPicPr>
                      <p:cNvPr id="0" name="Object 7"/>
                      <p:cNvPicPr>
                        <a:picLocks noChangeArrowheads="1"/>
                      </p:cNvPicPr>
                      <p:nvPr/>
                    </p:nvPicPr>
                    <p:blipFill>
                      <a:blip r:embed="rId20">
                        <a:extLst>
                          <a:ext uri="{28A0092B-C50C-407E-A947-70E740481C1C}">
                            <a14:useLocalDpi xmlns:a14="http://schemas.microsoft.com/office/drawing/2010/main" val="0"/>
                          </a:ext>
                        </a:extLst>
                      </a:blip>
                      <a:srcRect l="7918" t="10498" r="9361"/>
                      <a:stretch>
                        <a:fillRect/>
                      </a:stretch>
                    </p:blipFill>
                    <p:spPr bwMode="auto">
                      <a:xfrm>
                        <a:off x="2967872" y="3789040"/>
                        <a:ext cx="5576400" cy="273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本框 19">
            <a:extLst>
              <a:ext uri="{FF2B5EF4-FFF2-40B4-BE49-F238E27FC236}">
                <a16:creationId xmlns:a16="http://schemas.microsoft.com/office/drawing/2014/main" id="{1ED7DBBA-5963-8902-A031-38D55A04D932}"/>
              </a:ext>
            </a:extLst>
          </p:cNvPr>
          <p:cNvSpPr txBox="1"/>
          <p:nvPr/>
        </p:nvSpPr>
        <p:spPr>
          <a:xfrm>
            <a:off x="2246764" y="44624"/>
            <a:ext cx="7017588" cy="553998"/>
          </a:xfrm>
          <a:prstGeom prst="rect">
            <a:avLst/>
          </a:prstGeom>
          <a:noFill/>
        </p:spPr>
        <p:txBody>
          <a:bodyPr wrap="square">
            <a:spAutoFit/>
          </a:bodyPr>
          <a:lstStyle/>
          <a:p>
            <a:r>
              <a:rPr lang="en-US" altLang="zh-CN" sz="3000" b="1" dirty="0">
                <a:solidFill>
                  <a:srgbClr val="20517C"/>
                </a:solidFill>
                <a:latin typeface="Times New Roman" panose="02020603050405020304" pitchFamily="18" charset="0"/>
                <a:ea typeface="微软雅黑" panose="020B0503020204020204" pitchFamily="34" charset="-122"/>
                <a:cs typeface="Times New Roman" panose="02020603050405020304" pitchFamily="18" charset="0"/>
              </a:rPr>
              <a:t>C1</a:t>
            </a:r>
            <a:endParaRPr lang="zh-CN" altLang="en-US" sz="3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79E6100D-017B-4510-03BD-84CE69F75356}"/>
              </a:ext>
            </a:extLst>
          </p:cNvPr>
          <p:cNvSpPr txBox="1"/>
          <p:nvPr/>
        </p:nvSpPr>
        <p:spPr>
          <a:xfrm>
            <a:off x="2207568" y="66690"/>
            <a:ext cx="960532" cy="553998"/>
          </a:xfrm>
          <a:prstGeom prst="rect">
            <a:avLst/>
          </a:prstGeom>
          <a:noFill/>
        </p:spPr>
        <p:txBody>
          <a:bodyPr wrap="square">
            <a:spAutoFit/>
          </a:bodyPr>
          <a:lstStyle/>
          <a:p>
            <a:r>
              <a:rPr lang="en-US" altLang="zh-CN" sz="3000" b="1" dirty="0">
                <a:solidFill>
                  <a:srgbClr val="20517C"/>
                </a:solidFill>
                <a:latin typeface="Times New Roman" panose="02020603050405020304" pitchFamily="18" charset="0"/>
                <a:ea typeface="微软雅黑" panose="020B0503020204020204" pitchFamily="34" charset="-122"/>
                <a:cs typeface="Times New Roman" panose="02020603050405020304" pitchFamily="18" charset="0"/>
              </a:rPr>
              <a:t>C2</a:t>
            </a:r>
            <a:endParaRPr lang="zh-CN" altLang="en-US" sz="30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4F6C35A-6071-DF94-7E77-35169B21252E}"/>
              </a:ext>
            </a:extLst>
          </p:cNvPr>
          <p:cNvSpPr txBox="1"/>
          <p:nvPr/>
        </p:nvSpPr>
        <p:spPr>
          <a:xfrm>
            <a:off x="2207568" y="66690"/>
            <a:ext cx="744508" cy="553998"/>
          </a:xfrm>
          <a:prstGeom prst="rect">
            <a:avLst/>
          </a:prstGeom>
          <a:noFill/>
        </p:spPr>
        <p:txBody>
          <a:bodyPr wrap="square">
            <a:spAutoFit/>
          </a:bodyPr>
          <a:lstStyle/>
          <a:p>
            <a:r>
              <a:rPr lang="en-US" altLang="zh-CN" sz="3000" b="1" dirty="0">
                <a:solidFill>
                  <a:srgbClr val="20517C"/>
                </a:solidFill>
                <a:latin typeface="Times New Roman" panose="02020603050405020304" pitchFamily="18" charset="0"/>
                <a:ea typeface="微软雅黑" panose="020B0503020204020204" pitchFamily="34" charset="-122"/>
                <a:cs typeface="Times New Roman" panose="02020603050405020304" pitchFamily="18" charset="0"/>
              </a:rPr>
              <a:t>C3</a:t>
            </a:r>
            <a:endParaRPr lang="zh-CN" altLang="en-US" sz="3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A6320E90-492D-1E8A-4D2E-C54CCDC2069E}"/>
              </a:ext>
            </a:extLst>
          </p:cNvPr>
          <p:cNvSpPr txBox="1"/>
          <p:nvPr/>
        </p:nvSpPr>
        <p:spPr>
          <a:xfrm>
            <a:off x="47328" y="35913"/>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域内网络性能指标结果分析</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graphicFrame>
        <p:nvGraphicFramePr>
          <p:cNvPr id="35" name="对象 34">
            <a:extLst>
              <a:ext uri="{FF2B5EF4-FFF2-40B4-BE49-F238E27FC236}">
                <a16:creationId xmlns:a16="http://schemas.microsoft.com/office/drawing/2014/main" id="{406768D7-63A7-F2A5-DE0D-C79C4A1B3838}"/>
              </a:ext>
            </a:extLst>
          </p:cNvPr>
          <p:cNvGraphicFramePr>
            <a:graphicFrameLocks/>
          </p:cNvGraphicFramePr>
          <p:nvPr>
            <p:extLst>
              <p:ext uri="{D42A27DB-BD31-4B8C-83A1-F6EECF244321}">
                <p14:modId xmlns:p14="http://schemas.microsoft.com/office/powerpoint/2010/main" val="2691047147"/>
              </p:ext>
            </p:extLst>
          </p:nvPr>
        </p:nvGraphicFramePr>
        <p:xfrm>
          <a:off x="168697" y="692696"/>
          <a:ext cx="2974975" cy="1689100"/>
        </p:xfrm>
        <a:graphic>
          <a:graphicData uri="http://schemas.openxmlformats.org/presentationml/2006/ole">
            <mc:AlternateContent xmlns:mc="http://schemas.openxmlformats.org/markup-compatibility/2006">
              <mc:Choice xmlns:v="urn:schemas-microsoft-com:vml" Requires="v">
                <p:oleObj name="PDF" r:id="rId21" imgW="0" imgH="0" progId="FoxitReader.Document">
                  <p:embed/>
                </p:oleObj>
              </mc:Choice>
              <mc:Fallback>
                <p:oleObj name="PDF" r:id="rId21" imgW="0" imgH="0" progId="FoxitReader.Document">
                  <p:embed/>
                  <p:pic>
                    <p:nvPicPr>
                      <p:cNvPr id="3" name="对象 2">
                        <a:extLst>
                          <a:ext uri="{FF2B5EF4-FFF2-40B4-BE49-F238E27FC236}">
                            <a16:creationId xmlns:a16="http://schemas.microsoft.com/office/drawing/2014/main" id="{FE240189-D647-6087-75C4-FD23AB512500}"/>
                          </a:ext>
                        </a:extLst>
                      </p:cNvPr>
                      <p:cNvPicPr>
                        <a:picLocks noChangeArrowheads="1"/>
                      </p:cNvPicPr>
                      <p:nvPr/>
                    </p:nvPicPr>
                    <p:blipFill>
                      <a:blip r:embed="rId4">
                        <a:extLst>
                          <a:ext uri="{28A0092B-C50C-407E-A947-70E740481C1C}">
                            <a14:useLocalDpi xmlns:a14="http://schemas.microsoft.com/office/drawing/2010/main" val="0"/>
                          </a:ext>
                        </a:extLst>
                      </a:blip>
                      <a:srcRect l="7611" t="10579" r="9537"/>
                      <a:stretch>
                        <a:fillRect/>
                      </a:stretch>
                    </p:blipFill>
                    <p:spPr bwMode="auto">
                      <a:xfrm>
                        <a:off x="168697" y="692696"/>
                        <a:ext cx="2974975" cy="168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对象 35">
            <a:extLst>
              <a:ext uri="{FF2B5EF4-FFF2-40B4-BE49-F238E27FC236}">
                <a16:creationId xmlns:a16="http://schemas.microsoft.com/office/drawing/2014/main" id="{3C0766C6-BC08-41BE-E810-21E57A917AF7}"/>
              </a:ext>
            </a:extLst>
          </p:cNvPr>
          <p:cNvGraphicFramePr>
            <a:graphicFrameLocks/>
          </p:cNvGraphicFramePr>
          <p:nvPr>
            <p:extLst>
              <p:ext uri="{D42A27DB-BD31-4B8C-83A1-F6EECF244321}">
                <p14:modId xmlns:p14="http://schemas.microsoft.com/office/powerpoint/2010/main" val="1607352123"/>
              </p:ext>
            </p:extLst>
          </p:nvPr>
        </p:nvGraphicFramePr>
        <p:xfrm>
          <a:off x="3143672" y="692696"/>
          <a:ext cx="2974975" cy="1689100"/>
        </p:xfrm>
        <a:graphic>
          <a:graphicData uri="http://schemas.openxmlformats.org/presentationml/2006/ole">
            <mc:AlternateContent xmlns:mc="http://schemas.openxmlformats.org/markup-compatibility/2006">
              <mc:Choice xmlns:v="urn:schemas-microsoft-com:vml" Requires="v">
                <p:oleObj name="PDF" r:id="rId22" imgW="0" imgH="0" progId="FoxitReader.Document">
                  <p:embed/>
                </p:oleObj>
              </mc:Choice>
              <mc:Fallback>
                <p:oleObj name="PDF" r:id="rId22" imgW="0" imgH="0" progId="FoxitReader.Document">
                  <p:embed/>
                  <p:pic>
                    <p:nvPicPr>
                      <p:cNvPr id="5" name="对象 4">
                        <a:extLst>
                          <a:ext uri="{FF2B5EF4-FFF2-40B4-BE49-F238E27FC236}">
                            <a16:creationId xmlns:a16="http://schemas.microsoft.com/office/drawing/2014/main" id="{EBA81197-2545-CF09-5A7B-0977E4F696C9}"/>
                          </a:ext>
                        </a:extLst>
                      </p:cNvPr>
                      <p:cNvPicPr>
                        <a:picLocks noChangeArrowheads="1"/>
                      </p:cNvPicPr>
                      <p:nvPr/>
                    </p:nvPicPr>
                    <p:blipFill>
                      <a:blip r:embed="rId6">
                        <a:extLst>
                          <a:ext uri="{28A0092B-C50C-407E-A947-70E740481C1C}">
                            <a14:useLocalDpi xmlns:a14="http://schemas.microsoft.com/office/drawing/2010/main" val="0"/>
                          </a:ext>
                        </a:extLst>
                      </a:blip>
                      <a:srcRect l="6519" t="10579" r="9143"/>
                      <a:stretch>
                        <a:fillRect/>
                      </a:stretch>
                    </p:blipFill>
                    <p:spPr bwMode="auto">
                      <a:xfrm>
                        <a:off x="3143672" y="692696"/>
                        <a:ext cx="2974975" cy="168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a:extLst>
              <a:ext uri="{FF2B5EF4-FFF2-40B4-BE49-F238E27FC236}">
                <a16:creationId xmlns:a16="http://schemas.microsoft.com/office/drawing/2014/main" id="{280B4F58-3957-A2DF-938F-0E4B60C150F4}"/>
              </a:ext>
            </a:extLst>
          </p:cNvPr>
          <p:cNvGraphicFramePr>
            <a:graphicFrameLocks/>
          </p:cNvGraphicFramePr>
          <p:nvPr>
            <p:extLst>
              <p:ext uri="{D42A27DB-BD31-4B8C-83A1-F6EECF244321}">
                <p14:modId xmlns:p14="http://schemas.microsoft.com/office/powerpoint/2010/main" val="2308992850"/>
              </p:ext>
            </p:extLst>
          </p:nvPr>
        </p:nvGraphicFramePr>
        <p:xfrm>
          <a:off x="6096000" y="692696"/>
          <a:ext cx="2974975" cy="1690687"/>
        </p:xfrm>
        <a:graphic>
          <a:graphicData uri="http://schemas.openxmlformats.org/presentationml/2006/ole">
            <mc:AlternateContent xmlns:mc="http://schemas.openxmlformats.org/markup-compatibility/2006">
              <mc:Choice xmlns:v="urn:schemas-microsoft-com:vml" Requires="v">
                <p:oleObj name="PDF" r:id="rId23" imgW="0" imgH="0" progId="FoxitReader.Document">
                  <p:embed/>
                </p:oleObj>
              </mc:Choice>
              <mc:Fallback>
                <p:oleObj name="PDF" r:id="rId23" imgW="0" imgH="0" progId="FoxitReader.Document">
                  <p:embed/>
                  <p:pic>
                    <p:nvPicPr>
                      <p:cNvPr id="6" name="对象 5">
                        <a:extLst>
                          <a:ext uri="{FF2B5EF4-FFF2-40B4-BE49-F238E27FC236}">
                            <a16:creationId xmlns:a16="http://schemas.microsoft.com/office/drawing/2014/main" id="{D54251A1-13C1-9AAD-87FA-0F303FDFC2FD}"/>
                          </a:ext>
                        </a:extLst>
                      </p:cNvPr>
                      <p:cNvPicPr>
                        <a:picLocks noChangeArrowheads="1"/>
                      </p:cNvPicPr>
                      <p:nvPr/>
                    </p:nvPicPr>
                    <p:blipFill>
                      <a:blip r:embed="rId8">
                        <a:extLst>
                          <a:ext uri="{28A0092B-C50C-407E-A947-70E740481C1C}">
                            <a14:useLocalDpi xmlns:a14="http://schemas.microsoft.com/office/drawing/2010/main" val="0"/>
                          </a:ext>
                        </a:extLst>
                      </a:blip>
                      <a:srcRect l="5862" t="10579" r="9143"/>
                      <a:stretch>
                        <a:fillRect/>
                      </a:stretch>
                    </p:blipFill>
                    <p:spPr bwMode="auto">
                      <a:xfrm>
                        <a:off x="6096000" y="692696"/>
                        <a:ext cx="2974975" cy="169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a:extLst>
              <a:ext uri="{FF2B5EF4-FFF2-40B4-BE49-F238E27FC236}">
                <a16:creationId xmlns:a16="http://schemas.microsoft.com/office/drawing/2014/main" id="{2B9701BC-234F-3CD8-47D3-7888483D38EA}"/>
              </a:ext>
            </a:extLst>
          </p:cNvPr>
          <p:cNvGraphicFramePr>
            <a:graphicFrameLocks/>
          </p:cNvGraphicFramePr>
          <p:nvPr>
            <p:extLst>
              <p:ext uri="{D42A27DB-BD31-4B8C-83A1-F6EECF244321}">
                <p14:modId xmlns:p14="http://schemas.microsoft.com/office/powerpoint/2010/main" val="546801407"/>
              </p:ext>
            </p:extLst>
          </p:nvPr>
        </p:nvGraphicFramePr>
        <p:xfrm>
          <a:off x="119336" y="2780928"/>
          <a:ext cx="2974975" cy="1692275"/>
        </p:xfrm>
        <a:graphic>
          <a:graphicData uri="http://schemas.openxmlformats.org/presentationml/2006/ole">
            <mc:AlternateContent xmlns:mc="http://schemas.openxmlformats.org/markup-compatibility/2006">
              <mc:Choice xmlns:v="urn:schemas-microsoft-com:vml" Requires="v">
                <p:oleObj name="PDF" r:id="rId24" imgW="0" imgH="0" progId="FoxitReader.Document">
                  <p:embed/>
                </p:oleObj>
              </mc:Choice>
              <mc:Fallback>
                <p:oleObj name="PDF" r:id="rId24" imgW="0" imgH="0" progId="FoxitReader.Document">
                  <p:embed/>
                  <p:pic>
                    <p:nvPicPr>
                      <p:cNvPr id="9" name="对象 8">
                        <a:extLst>
                          <a:ext uri="{FF2B5EF4-FFF2-40B4-BE49-F238E27FC236}">
                            <a16:creationId xmlns:a16="http://schemas.microsoft.com/office/drawing/2014/main" id="{1DBA096F-1AE1-8B62-CC2E-816727E7980B}"/>
                          </a:ext>
                        </a:extLst>
                      </p:cNvPr>
                      <p:cNvPicPr>
                        <a:picLocks noChangeArrowheads="1"/>
                      </p:cNvPicPr>
                      <p:nvPr/>
                    </p:nvPicPr>
                    <p:blipFill>
                      <a:blip r:embed="rId10">
                        <a:extLst>
                          <a:ext uri="{28A0092B-C50C-407E-A947-70E740481C1C}">
                            <a14:useLocalDpi xmlns:a14="http://schemas.microsoft.com/office/drawing/2010/main" val="0"/>
                          </a:ext>
                        </a:extLst>
                      </a:blip>
                      <a:srcRect l="6519" t="10902" r="9274"/>
                      <a:stretch>
                        <a:fillRect/>
                      </a:stretch>
                    </p:blipFill>
                    <p:spPr bwMode="auto">
                      <a:xfrm>
                        <a:off x="119336" y="2780928"/>
                        <a:ext cx="2974975"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a:extLst>
              <a:ext uri="{FF2B5EF4-FFF2-40B4-BE49-F238E27FC236}">
                <a16:creationId xmlns:a16="http://schemas.microsoft.com/office/drawing/2014/main" id="{041A8F91-CDC9-8C49-F154-13FE653D9A13}"/>
              </a:ext>
            </a:extLst>
          </p:cNvPr>
          <p:cNvGraphicFramePr>
            <a:graphicFrameLocks/>
          </p:cNvGraphicFramePr>
          <p:nvPr>
            <p:extLst>
              <p:ext uri="{D42A27DB-BD31-4B8C-83A1-F6EECF244321}">
                <p14:modId xmlns:p14="http://schemas.microsoft.com/office/powerpoint/2010/main" val="1740416140"/>
              </p:ext>
            </p:extLst>
          </p:nvPr>
        </p:nvGraphicFramePr>
        <p:xfrm>
          <a:off x="3143672" y="2780928"/>
          <a:ext cx="2974975" cy="1690687"/>
        </p:xfrm>
        <a:graphic>
          <a:graphicData uri="http://schemas.openxmlformats.org/presentationml/2006/ole">
            <mc:AlternateContent xmlns:mc="http://schemas.openxmlformats.org/markup-compatibility/2006">
              <mc:Choice xmlns:v="urn:schemas-microsoft-com:vml" Requires="v">
                <p:oleObj name="PDF" r:id="rId25" imgW="0" imgH="0" progId="FoxitReader.Document">
                  <p:embed/>
                </p:oleObj>
              </mc:Choice>
              <mc:Fallback>
                <p:oleObj name="PDF" r:id="rId25" imgW="0" imgH="0" progId="FoxitReader.Document">
                  <p:embed/>
                  <p:pic>
                    <p:nvPicPr>
                      <p:cNvPr id="10" name="对象 9">
                        <a:extLst>
                          <a:ext uri="{FF2B5EF4-FFF2-40B4-BE49-F238E27FC236}">
                            <a16:creationId xmlns:a16="http://schemas.microsoft.com/office/drawing/2014/main" id="{85286A35-DC76-41E7-F129-D7637099C04D}"/>
                          </a:ext>
                        </a:extLst>
                      </p:cNvPr>
                      <p:cNvPicPr>
                        <a:picLocks noChangeArrowheads="1"/>
                      </p:cNvPicPr>
                      <p:nvPr/>
                    </p:nvPicPr>
                    <p:blipFill>
                      <a:blip r:embed="rId12">
                        <a:extLst>
                          <a:ext uri="{28A0092B-C50C-407E-A947-70E740481C1C}">
                            <a14:useLocalDpi xmlns:a14="http://schemas.microsoft.com/office/drawing/2010/main" val="0"/>
                          </a:ext>
                        </a:extLst>
                      </a:blip>
                      <a:srcRect l="6519" t="10902" r="9406"/>
                      <a:stretch>
                        <a:fillRect/>
                      </a:stretch>
                    </p:blipFill>
                    <p:spPr bwMode="auto">
                      <a:xfrm>
                        <a:off x="3143672" y="2780928"/>
                        <a:ext cx="2974975" cy="169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对象 39">
            <a:extLst>
              <a:ext uri="{FF2B5EF4-FFF2-40B4-BE49-F238E27FC236}">
                <a16:creationId xmlns:a16="http://schemas.microsoft.com/office/drawing/2014/main" id="{7414A96B-73E4-F3EF-3C54-9B0D6E99FF7C}"/>
              </a:ext>
            </a:extLst>
          </p:cNvPr>
          <p:cNvGraphicFramePr>
            <a:graphicFrameLocks/>
          </p:cNvGraphicFramePr>
          <p:nvPr>
            <p:extLst>
              <p:ext uri="{D42A27DB-BD31-4B8C-83A1-F6EECF244321}">
                <p14:modId xmlns:p14="http://schemas.microsoft.com/office/powerpoint/2010/main" val="1197521404"/>
              </p:ext>
            </p:extLst>
          </p:nvPr>
        </p:nvGraphicFramePr>
        <p:xfrm>
          <a:off x="6096000" y="2780928"/>
          <a:ext cx="2974975" cy="1689100"/>
        </p:xfrm>
        <a:graphic>
          <a:graphicData uri="http://schemas.openxmlformats.org/presentationml/2006/ole">
            <mc:AlternateContent xmlns:mc="http://schemas.openxmlformats.org/markup-compatibility/2006">
              <mc:Choice xmlns:v="urn:schemas-microsoft-com:vml" Requires="v">
                <p:oleObj name="PDF" r:id="rId26" imgW="0" imgH="0" progId="FoxitReader.Document">
                  <p:embed/>
                </p:oleObj>
              </mc:Choice>
              <mc:Fallback>
                <p:oleObj name="PDF" r:id="rId26" imgW="0" imgH="0" progId="FoxitReader.Document">
                  <p:embed/>
                  <p:pic>
                    <p:nvPicPr>
                      <p:cNvPr id="11" name="对象 10">
                        <a:extLst>
                          <a:ext uri="{FF2B5EF4-FFF2-40B4-BE49-F238E27FC236}">
                            <a16:creationId xmlns:a16="http://schemas.microsoft.com/office/drawing/2014/main" id="{D14B5746-FBA4-5016-1705-73A0AE4665C3}"/>
                          </a:ext>
                        </a:extLst>
                      </p:cNvPr>
                      <p:cNvPicPr>
                        <a:picLocks noChangeArrowheads="1"/>
                      </p:cNvPicPr>
                      <p:nvPr/>
                    </p:nvPicPr>
                    <p:blipFill>
                      <a:blip r:embed="rId14">
                        <a:extLst>
                          <a:ext uri="{28A0092B-C50C-407E-A947-70E740481C1C}">
                            <a14:useLocalDpi xmlns:a14="http://schemas.microsoft.com/office/drawing/2010/main" val="0"/>
                          </a:ext>
                        </a:extLst>
                      </a:blip>
                      <a:srcRect l="7086" t="10902" r="9406"/>
                      <a:stretch>
                        <a:fillRect/>
                      </a:stretch>
                    </p:blipFill>
                    <p:spPr bwMode="auto">
                      <a:xfrm>
                        <a:off x="6096000" y="2780928"/>
                        <a:ext cx="2974975" cy="168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对象 40">
            <a:extLst>
              <a:ext uri="{FF2B5EF4-FFF2-40B4-BE49-F238E27FC236}">
                <a16:creationId xmlns:a16="http://schemas.microsoft.com/office/drawing/2014/main" id="{A4B4A01F-8FBF-02F4-79D3-4D97074ACC72}"/>
              </a:ext>
            </a:extLst>
          </p:cNvPr>
          <p:cNvGraphicFramePr>
            <a:graphicFrameLocks/>
          </p:cNvGraphicFramePr>
          <p:nvPr>
            <p:extLst>
              <p:ext uri="{D42A27DB-BD31-4B8C-83A1-F6EECF244321}">
                <p14:modId xmlns:p14="http://schemas.microsoft.com/office/powerpoint/2010/main" val="2946134073"/>
              </p:ext>
            </p:extLst>
          </p:nvPr>
        </p:nvGraphicFramePr>
        <p:xfrm>
          <a:off x="119336" y="4834657"/>
          <a:ext cx="2974975" cy="1690687"/>
        </p:xfrm>
        <a:graphic>
          <a:graphicData uri="http://schemas.openxmlformats.org/presentationml/2006/ole">
            <mc:AlternateContent xmlns:mc="http://schemas.openxmlformats.org/markup-compatibility/2006">
              <mc:Choice xmlns:v="urn:schemas-microsoft-com:vml" Requires="v">
                <p:oleObj name="PDF" r:id="rId27" imgW="0" imgH="0" progId="FoxitReader.Document">
                  <p:embed/>
                </p:oleObj>
              </mc:Choice>
              <mc:Fallback>
                <p:oleObj name="PDF" r:id="rId27" imgW="0" imgH="0" progId="FoxitReader.Document">
                  <p:embed/>
                  <p:pic>
                    <p:nvPicPr>
                      <p:cNvPr id="12" name="对象 11">
                        <a:extLst>
                          <a:ext uri="{FF2B5EF4-FFF2-40B4-BE49-F238E27FC236}">
                            <a16:creationId xmlns:a16="http://schemas.microsoft.com/office/drawing/2014/main" id="{06F2B416-2A5D-E181-B55D-EB6FACAE14E1}"/>
                          </a:ext>
                        </a:extLst>
                      </p:cNvPr>
                      <p:cNvPicPr>
                        <a:picLocks noChangeArrowheads="1"/>
                      </p:cNvPicPr>
                      <p:nvPr/>
                    </p:nvPicPr>
                    <p:blipFill>
                      <a:blip r:embed="rId16">
                        <a:extLst>
                          <a:ext uri="{28A0092B-C50C-407E-A947-70E740481C1C}">
                            <a14:useLocalDpi xmlns:a14="http://schemas.microsoft.com/office/drawing/2010/main" val="0"/>
                          </a:ext>
                        </a:extLst>
                      </a:blip>
                      <a:srcRect l="6650" t="10498" r="9274"/>
                      <a:stretch>
                        <a:fillRect/>
                      </a:stretch>
                    </p:blipFill>
                    <p:spPr bwMode="auto">
                      <a:xfrm>
                        <a:off x="119336" y="4834657"/>
                        <a:ext cx="2974975" cy="169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a:extLst>
              <a:ext uri="{FF2B5EF4-FFF2-40B4-BE49-F238E27FC236}">
                <a16:creationId xmlns:a16="http://schemas.microsoft.com/office/drawing/2014/main" id="{0FE130B8-7DCB-10EE-6798-D05E02716570}"/>
              </a:ext>
            </a:extLst>
          </p:cNvPr>
          <p:cNvGraphicFramePr>
            <a:graphicFrameLocks/>
          </p:cNvGraphicFramePr>
          <p:nvPr>
            <p:extLst>
              <p:ext uri="{D42A27DB-BD31-4B8C-83A1-F6EECF244321}">
                <p14:modId xmlns:p14="http://schemas.microsoft.com/office/powerpoint/2010/main" val="481161317"/>
              </p:ext>
            </p:extLst>
          </p:nvPr>
        </p:nvGraphicFramePr>
        <p:xfrm>
          <a:off x="3143672" y="4834657"/>
          <a:ext cx="2974975" cy="1690687"/>
        </p:xfrm>
        <a:graphic>
          <a:graphicData uri="http://schemas.openxmlformats.org/presentationml/2006/ole">
            <mc:AlternateContent xmlns:mc="http://schemas.openxmlformats.org/markup-compatibility/2006">
              <mc:Choice xmlns:v="urn:schemas-microsoft-com:vml" Requires="v">
                <p:oleObj name="PDF" r:id="rId28" imgW="0" imgH="0" progId="FoxitReader.Document">
                  <p:embed/>
                </p:oleObj>
              </mc:Choice>
              <mc:Fallback>
                <p:oleObj name="PDF" r:id="rId28" imgW="0" imgH="0" progId="FoxitReader.Document">
                  <p:embed/>
                  <p:pic>
                    <p:nvPicPr>
                      <p:cNvPr id="13" name="对象 12">
                        <a:extLst>
                          <a:ext uri="{FF2B5EF4-FFF2-40B4-BE49-F238E27FC236}">
                            <a16:creationId xmlns:a16="http://schemas.microsoft.com/office/drawing/2014/main" id="{3EFA67EA-013F-F9A7-D2BE-6672676F1590}"/>
                          </a:ext>
                        </a:extLst>
                      </p:cNvPr>
                      <p:cNvPicPr>
                        <a:picLocks noChangeArrowheads="1"/>
                      </p:cNvPicPr>
                      <p:nvPr/>
                    </p:nvPicPr>
                    <p:blipFill>
                      <a:blip r:embed="rId18">
                        <a:extLst>
                          <a:ext uri="{28A0092B-C50C-407E-A947-70E740481C1C}">
                            <a14:useLocalDpi xmlns:a14="http://schemas.microsoft.com/office/drawing/2010/main" val="0"/>
                          </a:ext>
                        </a:extLst>
                      </a:blip>
                      <a:srcRect l="6387" t="10498" r="9406"/>
                      <a:stretch>
                        <a:fillRect/>
                      </a:stretch>
                    </p:blipFill>
                    <p:spPr bwMode="auto">
                      <a:xfrm>
                        <a:off x="3143672" y="4834657"/>
                        <a:ext cx="2974975" cy="169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对象 42">
            <a:extLst>
              <a:ext uri="{FF2B5EF4-FFF2-40B4-BE49-F238E27FC236}">
                <a16:creationId xmlns:a16="http://schemas.microsoft.com/office/drawing/2014/main" id="{4533A38D-9F30-D7F7-DFF8-897954C4D5C6}"/>
              </a:ext>
            </a:extLst>
          </p:cNvPr>
          <p:cNvGraphicFramePr>
            <a:graphicFrameLocks/>
          </p:cNvGraphicFramePr>
          <p:nvPr>
            <p:extLst>
              <p:ext uri="{D42A27DB-BD31-4B8C-83A1-F6EECF244321}">
                <p14:modId xmlns:p14="http://schemas.microsoft.com/office/powerpoint/2010/main" val="2878849374"/>
              </p:ext>
            </p:extLst>
          </p:nvPr>
        </p:nvGraphicFramePr>
        <p:xfrm>
          <a:off x="6168008" y="4834657"/>
          <a:ext cx="2974975" cy="1689100"/>
        </p:xfrm>
        <a:graphic>
          <a:graphicData uri="http://schemas.openxmlformats.org/presentationml/2006/ole">
            <mc:AlternateContent xmlns:mc="http://schemas.openxmlformats.org/markup-compatibility/2006">
              <mc:Choice xmlns:v="urn:schemas-microsoft-com:vml" Requires="v">
                <p:oleObj name="PDF" r:id="rId29" imgW="0" imgH="0" progId="FoxitReader.Document">
                  <p:embed/>
                </p:oleObj>
              </mc:Choice>
              <mc:Fallback>
                <p:oleObj name="PDF" r:id="rId29" imgW="0" imgH="0" progId="FoxitReader.Document">
                  <p:embed/>
                  <p:pic>
                    <p:nvPicPr>
                      <p:cNvPr id="16" name="对象 15">
                        <a:extLst>
                          <a:ext uri="{FF2B5EF4-FFF2-40B4-BE49-F238E27FC236}">
                            <a16:creationId xmlns:a16="http://schemas.microsoft.com/office/drawing/2014/main" id="{796A220B-135C-42E3-B6B2-43111FC6053A}"/>
                          </a:ext>
                        </a:extLst>
                      </p:cNvPr>
                      <p:cNvPicPr>
                        <a:picLocks noChangeArrowheads="1"/>
                      </p:cNvPicPr>
                      <p:nvPr/>
                    </p:nvPicPr>
                    <p:blipFill>
                      <a:blip r:embed="rId20">
                        <a:extLst>
                          <a:ext uri="{28A0092B-C50C-407E-A947-70E740481C1C}">
                            <a14:useLocalDpi xmlns:a14="http://schemas.microsoft.com/office/drawing/2010/main" val="0"/>
                          </a:ext>
                        </a:extLst>
                      </a:blip>
                      <a:srcRect l="7918" t="10498" r="9361"/>
                      <a:stretch>
                        <a:fillRect/>
                      </a:stretch>
                    </p:blipFill>
                    <p:spPr bwMode="auto">
                      <a:xfrm>
                        <a:off x="6168008" y="4834657"/>
                        <a:ext cx="2974975" cy="168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文本框 43">
            <a:extLst>
              <a:ext uri="{FF2B5EF4-FFF2-40B4-BE49-F238E27FC236}">
                <a16:creationId xmlns:a16="http://schemas.microsoft.com/office/drawing/2014/main" id="{B6EAC842-EF78-22FD-80CF-FC09A4DBE3C6}"/>
              </a:ext>
            </a:extLst>
          </p:cNvPr>
          <p:cNvSpPr txBox="1"/>
          <p:nvPr/>
        </p:nvSpPr>
        <p:spPr>
          <a:xfrm>
            <a:off x="3503712" y="2420888"/>
            <a:ext cx="6094562" cy="338554"/>
          </a:xfrm>
          <a:prstGeom prst="rect">
            <a:avLst/>
          </a:prstGeom>
          <a:noFill/>
        </p:spPr>
        <p:txBody>
          <a:bodyPr wrap="square">
            <a:spAutoFit/>
          </a:bodyPr>
          <a:lstStyle/>
          <a:p>
            <a:r>
              <a:rPr lang="en-US" altLang="zh-CN" sz="16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C1 </a:t>
            </a:r>
            <a:r>
              <a:rPr lang="zh-CN" altLang="zh-CN" sz="16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域内</a:t>
            </a:r>
            <a:r>
              <a:rPr lang="zh-CN" altLang="en-US" sz="16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指标对比图</a:t>
            </a:r>
            <a:endParaRPr lang="zh-CN" altLang="en-US" sz="1600" dirty="0">
              <a:ea typeface="微软雅黑" panose="020B0503020204020204" pitchFamily="34" charset="-122"/>
            </a:endParaRPr>
          </a:p>
        </p:txBody>
      </p:sp>
      <p:sp>
        <p:nvSpPr>
          <p:cNvPr id="45" name="文本框 44">
            <a:extLst>
              <a:ext uri="{FF2B5EF4-FFF2-40B4-BE49-F238E27FC236}">
                <a16:creationId xmlns:a16="http://schemas.microsoft.com/office/drawing/2014/main" id="{1D6FA96F-A942-FEE4-D247-143CF14595A3}"/>
              </a:ext>
            </a:extLst>
          </p:cNvPr>
          <p:cNvSpPr txBox="1"/>
          <p:nvPr/>
        </p:nvSpPr>
        <p:spPr>
          <a:xfrm>
            <a:off x="3575720" y="4509120"/>
            <a:ext cx="6094562" cy="338554"/>
          </a:xfrm>
          <a:prstGeom prst="rect">
            <a:avLst/>
          </a:prstGeom>
          <a:noFill/>
        </p:spPr>
        <p:txBody>
          <a:bodyPr wrap="square">
            <a:spAutoFit/>
          </a:bodyPr>
          <a:lstStyle/>
          <a:p>
            <a:r>
              <a:rPr lang="en-US" altLang="zh-CN" sz="16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C2 </a:t>
            </a:r>
            <a:r>
              <a:rPr lang="zh-CN" altLang="zh-CN" sz="16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域内</a:t>
            </a:r>
            <a:r>
              <a:rPr lang="zh-CN" altLang="en-US" sz="16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指标对比图</a:t>
            </a:r>
            <a:endParaRPr lang="zh-CN" altLang="en-US" sz="1600" dirty="0">
              <a:ea typeface="微软雅黑" panose="020B0503020204020204" pitchFamily="34" charset="-122"/>
            </a:endParaRPr>
          </a:p>
        </p:txBody>
      </p:sp>
      <p:sp>
        <p:nvSpPr>
          <p:cNvPr id="46" name="文本框 45">
            <a:extLst>
              <a:ext uri="{FF2B5EF4-FFF2-40B4-BE49-F238E27FC236}">
                <a16:creationId xmlns:a16="http://schemas.microsoft.com/office/drawing/2014/main" id="{2E211555-6344-0137-1A6D-B096E0558275}"/>
              </a:ext>
            </a:extLst>
          </p:cNvPr>
          <p:cNvSpPr txBox="1"/>
          <p:nvPr/>
        </p:nvSpPr>
        <p:spPr>
          <a:xfrm>
            <a:off x="3601838" y="6516052"/>
            <a:ext cx="6094562" cy="338554"/>
          </a:xfrm>
          <a:prstGeom prst="rect">
            <a:avLst/>
          </a:prstGeom>
          <a:noFill/>
        </p:spPr>
        <p:txBody>
          <a:bodyPr wrap="square">
            <a:spAutoFit/>
          </a:bodyPr>
          <a:lstStyle/>
          <a:p>
            <a:r>
              <a:rPr lang="en-US" altLang="zh-CN" sz="16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C3 </a:t>
            </a:r>
            <a:r>
              <a:rPr lang="zh-CN" altLang="zh-CN" sz="16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域内</a:t>
            </a:r>
            <a:r>
              <a:rPr lang="zh-CN" altLang="en-US" sz="16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指标对比图</a:t>
            </a:r>
            <a:endParaRPr lang="zh-CN" altLang="en-US" sz="1600" dirty="0">
              <a:ea typeface="微软雅黑" panose="020B0503020204020204" pitchFamily="34" charset="-122"/>
            </a:endParaRPr>
          </a:p>
        </p:txBody>
      </p:sp>
      <p:sp>
        <p:nvSpPr>
          <p:cNvPr id="47" name="文本框 46">
            <a:extLst>
              <a:ext uri="{FF2B5EF4-FFF2-40B4-BE49-F238E27FC236}">
                <a16:creationId xmlns:a16="http://schemas.microsoft.com/office/drawing/2014/main" id="{C9C4187E-CFD8-C4A6-DCB7-302DBF0AB153}"/>
              </a:ext>
            </a:extLst>
          </p:cNvPr>
          <p:cNvSpPr txBox="1"/>
          <p:nvPr/>
        </p:nvSpPr>
        <p:spPr>
          <a:xfrm>
            <a:off x="9120336" y="3095917"/>
            <a:ext cx="3070226" cy="1701235"/>
          </a:xfrm>
          <a:prstGeom prst="rect">
            <a:avLst/>
          </a:prstGeom>
          <a:noFill/>
        </p:spPr>
        <p:txBody>
          <a:bodyPr wrap="square">
            <a:spAutoFit/>
          </a:bodyPr>
          <a:lstStyle/>
          <a:p>
            <a:pPr>
              <a:lnSpc>
                <a:spcPct val="150000"/>
              </a:lnSpc>
            </a:pPr>
            <a:r>
              <a:rPr lang="en-US" altLang="zh-CN" kern="100" dirty="0">
                <a:solidFill>
                  <a:srgbClr val="000000"/>
                </a:solidFill>
                <a:latin typeface="Times New Roman" panose="02020603050405020304" pitchFamily="18" charset="0"/>
                <a:ea typeface="宋体" panose="02010600030101010101" pitchFamily="2" charset="-122"/>
              </a:rPr>
              <a:t>MDRL-TP</a:t>
            </a:r>
            <a:r>
              <a:rPr lang="zh-CN" altLang="en-US" kern="100" dirty="0">
                <a:solidFill>
                  <a:srgbClr val="000000"/>
                </a:solidFill>
                <a:latin typeface="Times New Roman" panose="02020603050405020304" pitchFamily="18" charset="0"/>
                <a:ea typeface="宋体" panose="02010600030101010101" pitchFamily="2" charset="-122"/>
              </a:rPr>
              <a:t>多智能体跨域路由算法能够使每个网络子域中域内网络性能指标表现更加优异</a:t>
            </a:r>
            <a:endParaRPr lang="zh-CN" altLang="en-US" dirty="0"/>
          </a:p>
        </p:txBody>
      </p:sp>
    </p:spTree>
    <p:extLst>
      <p:ext uri="{BB962C8B-B14F-4D97-AF65-F5344CB8AC3E}">
        <p14:creationId xmlns:p14="http://schemas.microsoft.com/office/powerpoint/2010/main" val="44444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5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25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25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250"/>
                                        <p:tgtEl>
                                          <p:spTgt spid="21"/>
                                        </p:tgtEl>
                                      </p:cBhvr>
                                    </p:animEffect>
                                  </p:childTnLst>
                                </p:cTn>
                              </p:par>
                              <p:par>
                                <p:cTn id="17" presetID="22" presetClass="exit" presetSubtype="4" fill="hold" nodeType="withEffect">
                                  <p:stCondLst>
                                    <p:cond delay="0"/>
                                  </p:stCondLst>
                                  <p:childTnLst>
                                    <p:animEffect transition="out" filter="wipe(down)">
                                      <p:cBhvr>
                                        <p:cTn id="18" dur="250"/>
                                        <p:tgtEl>
                                          <p:spTgt spid="6"/>
                                        </p:tgtEl>
                                      </p:cBhvr>
                                    </p:animEffect>
                                    <p:set>
                                      <p:cBhvr>
                                        <p:cTn id="19" dur="1" fill="hold">
                                          <p:stCondLst>
                                            <p:cond delay="249"/>
                                          </p:stCondLst>
                                        </p:cTn>
                                        <p:tgtEl>
                                          <p:spTgt spid="6"/>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250"/>
                                        <p:tgtEl>
                                          <p:spTgt spid="3"/>
                                        </p:tgtEl>
                                      </p:cBhvr>
                                    </p:animEffect>
                                    <p:set>
                                      <p:cBhvr>
                                        <p:cTn id="22" dur="1" fill="hold">
                                          <p:stCondLst>
                                            <p:cond delay="249"/>
                                          </p:stCondLst>
                                        </p:cTn>
                                        <p:tgtEl>
                                          <p:spTgt spid="3"/>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250"/>
                                        <p:tgtEl>
                                          <p:spTgt spid="5"/>
                                        </p:tgtEl>
                                      </p:cBhvr>
                                    </p:animEffect>
                                    <p:set>
                                      <p:cBhvr>
                                        <p:cTn id="25" dur="1" fill="hold">
                                          <p:stCondLst>
                                            <p:cond delay="249"/>
                                          </p:stCondLst>
                                        </p:cTn>
                                        <p:tgtEl>
                                          <p:spTgt spid="5"/>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250"/>
                                        <p:tgtEl>
                                          <p:spTgt spid="20"/>
                                        </p:tgtEl>
                                      </p:cBhvr>
                                    </p:animEffect>
                                    <p:set>
                                      <p:cBhvr>
                                        <p:cTn id="28" dur="1" fill="hold">
                                          <p:stCondLst>
                                            <p:cond delay="24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250"/>
                                        <p:tgtEl>
                                          <p:spTgt spid="16"/>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250"/>
                                        <p:tgtEl>
                                          <p:spTgt spid="17"/>
                                        </p:tgtEl>
                                      </p:cBhvr>
                                    </p:animEffect>
                                  </p:childTnLst>
                                </p:cTn>
                              </p:par>
                              <p:par>
                                <p:cTn id="37" presetID="2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250"/>
                                        <p:tgtEl>
                                          <p:spTgt spid="1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250"/>
                                        <p:tgtEl>
                                          <p:spTgt spid="22"/>
                                        </p:tgtEl>
                                      </p:cBhvr>
                                    </p:animEffect>
                                  </p:childTnLst>
                                </p:cTn>
                              </p:par>
                              <p:par>
                                <p:cTn id="43" presetID="22" presetClass="exit" presetSubtype="4" fill="hold" nodeType="withEffect">
                                  <p:stCondLst>
                                    <p:cond delay="0"/>
                                  </p:stCondLst>
                                  <p:childTnLst>
                                    <p:animEffect transition="out" filter="wipe(down)">
                                      <p:cBhvr>
                                        <p:cTn id="44" dur="250"/>
                                        <p:tgtEl>
                                          <p:spTgt spid="13"/>
                                        </p:tgtEl>
                                      </p:cBhvr>
                                    </p:animEffect>
                                    <p:set>
                                      <p:cBhvr>
                                        <p:cTn id="45" dur="1" fill="hold">
                                          <p:stCondLst>
                                            <p:cond delay="249"/>
                                          </p:stCondLst>
                                        </p:cTn>
                                        <p:tgtEl>
                                          <p:spTgt spid="13"/>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250"/>
                                        <p:tgtEl>
                                          <p:spTgt spid="11"/>
                                        </p:tgtEl>
                                      </p:cBhvr>
                                    </p:animEffect>
                                    <p:set>
                                      <p:cBhvr>
                                        <p:cTn id="48" dur="1" fill="hold">
                                          <p:stCondLst>
                                            <p:cond delay="249"/>
                                          </p:stCondLst>
                                        </p:cTn>
                                        <p:tgtEl>
                                          <p:spTgt spid="11"/>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250"/>
                                        <p:tgtEl>
                                          <p:spTgt spid="12"/>
                                        </p:tgtEl>
                                      </p:cBhvr>
                                    </p:animEffect>
                                    <p:set>
                                      <p:cBhvr>
                                        <p:cTn id="51" dur="1" fill="hold">
                                          <p:stCondLst>
                                            <p:cond delay="249"/>
                                          </p:stCondLst>
                                        </p:cTn>
                                        <p:tgtEl>
                                          <p:spTgt spid="12"/>
                                        </p:tgtEl>
                                        <p:attrNameLst>
                                          <p:attrName>style.visibility</p:attrName>
                                        </p:attrNameLst>
                                      </p:cBhvr>
                                      <p:to>
                                        <p:strVal val="hidden"/>
                                      </p:to>
                                    </p:set>
                                  </p:childTnLst>
                                </p:cTn>
                              </p:par>
                              <p:par>
                                <p:cTn id="52" presetID="22" presetClass="exit" presetSubtype="4" fill="hold" grpId="1" nodeType="withEffect">
                                  <p:stCondLst>
                                    <p:cond delay="0"/>
                                  </p:stCondLst>
                                  <p:childTnLst>
                                    <p:animEffect transition="out" filter="wipe(down)">
                                      <p:cBhvr>
                                        <p:cTn id="53" dur="250"/>
                                        <p:tgtEl>
                                          <p:spTgt spid="21"/>
                                        </p:tgtEl>
                                      </p:cBhvr>
                                    </p:animEffect>
                                    <p:set>
                                      <p:cBhvr>
                                        <p:cTn id="54" dur="1" fill="hold">
                                          <p:stCondLst>
                                            <p:cond delay="249"/>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xit" presetSubtype="4" fill="hold" nodeType="clickEffect">
                                  <p:stCondLst>
                                    <p:cond delay="0"/>
                                  </p:stCondLst>
                                  <p:childTnLst>
                                    <p:animEffect transition="out" filter="wipe(down)">
                                      <p:cBhvr>
                                        <p:cTn id="58" dur="250"/>
                                        <p:tgtEl>
                                          <p:spTgt spid="16"/>
                                        </p:tgtEl>
                                      </p:cBhvr>
                                    </p:animEffect>
                                    <p:set>
                                      <p:cBhvr>
                                        <p:cTn id="59" dur="1" fill="hold">
                                          <p:stCondLst>
                                            <p:cond delay="249"/>
                                          </p:stCondLst>
                                        </p:cTn>
                                        <p:tgtEl>
                                          <p:spTgt spid="16"/>
                                        </p:tgtEl>
                                        <p:attrNameLst>
                                          <p:attrName>style.visibility</p:attrName>
                                        </p:attrNameLst>
                                      </p:cBhvr>
                                      <p:to>
                                        <p:strVal val="hidden"/>
                                      </p:to>
                                    </p:set>
                                  </p:childTnLst>
                                </p:cTn>
                              </p:par>
                              <p:par>
                                <p:cTn id="60" presetID="22" presetClass="exit" presetSubtype="4" fill="hold" nodeType="withEffect">
                                  <p:stCondLst>
                                    <p:cond delay="0"/>
                                  </p:stCondLst>
                                  <p:childTnLst>
                                    <p:animEffect transition="out" filter="wipe(down)">
                                      <p:cBhvr>
                                        <p:cTn id="61" dur="250"/>
                                        <p:tgtEl>
                                          <p:spTgt spid="17"/>
                                        </p:tgtEl>
                                      </p:cBhvr>
                                    </p:animEffect>
                                    <p:set>
                                      <p:cBhvr>
                                        <p:cTn id="62" dur="1" fill="hold">
                                          <p:stCondLst>
                                            <p:cond delay="249"/>
                                          </p:stCondLst>
                                        </p:cTn>
                                        <p:tgtEl>
                                          <p:spTgt spid="17"/>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250"/>
                                        <p:tgtEl>
                                          <p:spTgt spid="22"/>
                                        </p:tgtEl>
                                      </p:cBhvr>
                                    </p:animEffect>
                                    <p:set>
                                      <p:cBhvr>
                                        <p:cTn id="68" dur="1" fill="hold">
                                          <p:stCondLst>
                                            <p:cond delay="249"/>
                                          </p:stCondLst>
                                        </p:cTn>
                                        <p:tgtEl>
                                          <p:spTgt spid="22"/>
                                        </p:tgtEl>
                                        <p:attrNameLst>
                                          <p:attrName>style.visibility</p:attrName>
                                        </p:attrNameLst>
                                      </p:cBhvr>
                                      <p:to>
                                        <p:strVal val="hidden"/>
                                      </p:to>
                                    </p:set>
                                  </p:childTnLst>
                                </p:cTn>
                              </p:par>
                              <p:par>
                                <p:cTn id="69" presetID="22" presetClass="exit" presetSubtype="4" fill="hold" grpId="0" nodeType="withEffect">
                                  <p:stCondLst>
                                    <p:cond delay="0"/>
                                  </p:stCondLst>
                                  <p:childTnLst>
                                    <p:animEffect transition="out" filter="wipe(down)">
                                      <p:cBhvr>
                                        <p:cTn id="70" dur="250"/>
                                        <p:tgtEl>
                                          <p:spTgt spid="9"/>
                                        </p:tgtEl>
                                      </p:cBhvr>
                                    </p:animEffect>
                                    <p:set>
                                      <p:cBhvr>
                                        <p:cTn id="71" dur="1" fill="hold">
                                          <p:stCondLst>
                                            <p:cond delay="249"/>
                                          </p:stCondLst>
                                        </p:cTn>
                                        <p:tgtEl>
                                          <p:spTgt spid="9"/>
                                        </p:tgtEl>
                                        <p:attrNameLst>
                                          <p:attrName>style.visibility</p:attrName>
                                        </p:attrNameLst>
                                      </p:cBhvr>
                                      <p:to>
                                        <p:strVal val="hidden"/>
                                      </p:to>
                                    </p:set>
                                  </p:childTnLst>
                                </p:cTn>
                              </p:par>
                              <p:par>
                                <p:cTn id="72" presetID="22" presetClass="exit" presetSubtype="4" fill="hold" grpId="0" nodeType="withEffect">
                                  <p:stCondLst>
                                    <p:cond delay="0"/>
                                  </p:stCondLst>
                                  <p:childTnLst>
                                    <p:animEffect transition="out" filter="wipe(down)">
                                      <p:cBhvr>
                                        <p:cTn id="73" dur="250"/>
                                        <p:tgtEl>
                                          <p:spTgt spid="8"/>
                                        </p:tgtEl>
                                      </p:cBhvr>
                                    </p:animEffect>
                                    <p:set>
                                      <p:cBhvr>
                                        <p:cTn id="74" dur="1" fill="hold">
                                          <p:stCondLst>
                                            <p:cond delay="249"/>
                                          </p:stCondLst>
                                        </p:cTn>
                                        <p:tgtEl>
                                          <p:spTgt spid="8"/>
                                        </p:tgtEl>
                                        <p:attrNameLst>
                                          <p:attrName>style.visibility</p:attrName>
                                        </p:attrNameLst>
                                      </p:cBhvr>
                                      <p:to>
                                        <p:strVal val="hidden"/>
                                      </p:to>
                                    </p:set>
                                  </p:childTnLst>
                                </p:cTn>
                              </p:par>
                              <p:par>
                                <p:cTn id="75" presetID="22" presetClass="exit" presetSubtype="4" fill="hold" grpId="0" nodeType="withEffect">
                                  <p:stCondLst>
                                    <p:cond delay="0"/>
                                  </p:stCondLst>
                                  <p:childTnLst>
                                    <p:animEffect transition="out" filter="wipe(down)">
                                      <p:cBhvr>
                                        <p:cTn id="76" dur="250"/>
                                        <p:tgtEl>
                                          <p:spTgt spid="10"/>
                                        </p:tgtEl>
                                      </p:cBhvr>
                                    </p:animEffect>
                                    <p:set>
                                      <p:cBhvr>
                                        <p:cTn id="77" dur="1" fill="hold">
                                          <p:stCondLst>
                                            <p:cond delay="249"/>
                                          </p:stCondLst>
                                        </p:cTn>
                                        <p:tgtEl>
                                          <p:spTgt spid="10"/>
                                        </p:tgtEl>
                                        <p:attrNameLst>
                                          <p:attrName>style.visibility</p:attrName>
                                        </p:attrNameLst>
                                      </p:cBhvr>
                                      <p:to>
                                        <p:strVal val="hidden"/>
                                      </p:to>
                                    </p:set>
                                  </p:childTnLst>
                                </p:cTn>
                              </p:par>
                              <p:par>
                                <p:cTn id="78" presetID="22" presetClass="exit" presetSubtype="4" fill="hold" grpId="0" nodeType="withEffect">
                                  <p:stCondLst>
                                    <p:cond delay="0"/>
                                  </p:stCondLst>
                                  <p:childTnLst>
                                    <p:animEffect transition="out" filter="wipe(down)">
                                      <p:cBhvr>
                                        <p:cTn id="79" dur="250"/>
                                        <p:tgtEl>
                                          <p:spTgt spid="14"/>
                                        </p:tgtEl>
                                      </p:cBhvr>
                                    </p:animEffect>
                                    <p:set>
                                      <p:cBhvr>
                                        <p:cTn id="80" dur="1" fill="hold">
                                          <p:stCondLst>
                                            <p:cond delay="249"/>
                                          </p:stCondLst>
                                        </p:cTn>
                                        <p:tgtEl>
                                          <p:spTgt spid="14"/>
                                        </p:tgtEl>
                                        <p:attrNameLst>
                                          <p:attrName>style.visibility</p:attrName>
                                        </p:attrNameLst>
                                      </p:cBhvr>
                                      <p:to>
                                        <p:strVal val="hidden"/>
                                      </p:to>
                                    </p:set>
                                  </p:childTnLst>
                                </p:cTn>
                              </p:par>
                              <p:par>
                                <p:cTn id="81" presetID="22" presetClass="entr" presetSubtype="4"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down)">
                                      <p:cBhvr>
                                        <p:cTn id="83" dur="250"/>
                                        <p:tgtEl>
                                          <p:spTgt spid="34"/>
                                        </p:tgtEl>
                                      </p:cBhvr>
                                    </p:animEffect>
                                  </p:childTnLst>
                                </p:cTn>
                              </p:par>
                              <p:par>
                                <p:cTn id="84" presetID="22" presetClass="entr" presetSubtype="4"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down)">
                                      <p:cBhvr>
                                        <p:cTn id="86" dur="250"/>
                                        <p:tgtEl>
                                          <p:spTgt spid="35"/>
                                        </p:tgtEl>
                                      </p:cBhvr>
                                    </p:animEffect>
                                  </p:childTnLst>
                                </p:cTn>
                              </p:par>
                              <p:par>
                                <p:cTn id="87" presetID="22" presetClass="entr" presetSubtype="4"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250"/>
                                        <p:tgtEl>
                                          <p:spTgt spid="36"/>
                                        </p:tgtEl>
                                      </p:cBhvr>
                                    </p:animEffect>
                                  </p:childTnLst>
                                </p:cTn>
                              </p:par>
                              <p:par>
                                <p:cTn id="90" presetID="22" presetClass="entr" presetSubtype="4"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down)">
                                      <p:cBhvr>
                                        <p:cTn id="92" dur="250"/>
                                        <p:tgtEl>
                                          <p:spTgt spid="37"/>
                                        </p:tgtEl>
                                      </p:cBhvr>
                                    </p:animEffect>
                                  </p:childTnLst>
                                </p:cTn>
                              </p:par>
                              <p:par>
                                <p:cTn id="93" presetID="22" presetClass="entr" presetSubtype="4"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down)">
                                      <p:cBhvr>
                                        <p:cTn id="95" dur="250"/>
                                        <p:tgtEl>
                                          <p:spTgt spid="38"/>
                                        </p:tgtEl>
                                      </p:cBhvr>
                                    </p:animEffect>
                                  </p:childTnLst>
                                </p:cTn>
                              </p:par>
                              <p:par>
                                <p:cTn id="96" presetID="22" presetClass="entr" presetSubtype="4"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down)">
                                      <p:cBhvr>
                                        <p:cTn id="98" dur="250"/>
                                        <p:tgtEl>
                                          <p:spTgt spid="39"/>
                                        </p:tgtEl>
                                      </p:cBhvr>
                                    </p:animEffect>
                                  </p:childTnLst>
                                </p:cTn>
                              </p:par>
                              <p:par>
                                <p:cTn id="99" presetID="22" presetClass="entr" presetSubtype="4" fill="hold"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down)">
                                      <p:cBhvr>
                                        <p:cTn id="101" dur="250"/>
                                        <p:tgtEl>
                                          <p:spTgt spid="40"/>
                                        </p:tgtEl>
                                      </p:cBhvr>
                                    </p:animEffect>
                                  </p:childTnLst>
                                </p:cTn>
                              </p:par>
                              <p:par>
                                <p:cTn id="102" presetID="22" presetClass="entr" presetSubtype="4"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down)">
                                      <p:cBhvr>
                                        <p:cTn id="104" dur="250"/>
                                        <p:tgtEl>
                                          <p:spTgt spid="41"/>
                                        </p:tgtEl>
                                      </p:cBhvr>
                                    </p:animEffect>
                                  </p:childTnLst>
                                </p:cTn>
                              </p:par>
                              <p:par>
                                <p:cTn id="105" presetID="22" presetClass="entr" presetSubtype="4"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250"/>
                                        <p:tgtEl>
                                          <p:spTgt spid="42"/>
                                        </p:tgtEl>
                                      </p:cBhvr>
                                    </p:animEffect>
                                  </p:childTnLst>
                                </p:cTn>
                              </p:par>
                              <p:par>
                                <p:cTn id="108" presetID="22" presetClass="entr" presetSubtype="4" fill="hold"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down)">
                                      <p:cBhvr>
                                        <p:cTn id="110" dur="250"/>
                                        <p:tgtEl>
                                          <p:spTgt spid="43"/>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wipe(down)">
                                      <p:cBhvr>
                                        <p:cTn id="113" dur="250"/>
                                        <p:tgtEl>
                                          <p:spTgt spid="44"/>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wipe(down)">
                                      <p:cBhvr>
                                        <p:cTn id="116" dur="250"/>
                                        <p:tgtEl>
                                          <p:spTgt spid="45"/>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down)">
                                      <p:cBhvr>
                                        <p:cTn id="119" dur="250"/>
                                        <p:tgtEl>
                                          <p:spTgt spid="46"/>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wipe(down)">
                                      <p:cBhvr>
                                        <p:cTn id="122"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10" grpId="0"/>
      <p:bldP spid="20" grpId="0"/>
      <p:bldP spid="21" grpId="0"/>
      <p:bldP spid="21" grpId="1"/>
      <p:bldP spid="22" grpId="0"/>
      <p:bldP spid="22" grpId="1"/>
      <p:bldP spid="34" grpId="0"/>
      <p:bldP spid="44" grpId="0"/>
      <p:bldP spid="45"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31</a:t>
            </a:fld>
            <a:endParaRPr lang="zh-CN" altLang="en-US" dirty="0"/>
          </a:p>
        </p:txBody>
      </p:sp>
      <p:sp>
        <p:nvSpPr>
          <p:cNvPr id="14" name="文本框 13">
            <a:extLst>
              <a:ext uri="{FF2B5EF4-FFF2-40B4-BE49-F238E27FC236}">
                <a16:creationId xmlns:a16="http://schemas.microsoft.com/office/drawing/2014/main" id="{DE33CDEA-BB39-894B-520E-829A6ED6FAE5}"/>
              </a:ext>
            </a:extLst>
          </p:cNvPr>
          <p:cNvSpPr txBox="1"/>
          <p:nvPr/>
        </p:nvSpPr>
        <p:spPr>
          <a:xfrm>
            <a:off x="191344" y="116632"/>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全局网络性能指标结果分析</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15" name="Rectangle 2">
            <a:extLst>
              <a:ext uri="{FF2B5EF4-FFF2-40B4-BE49-F238E27FC236}">
                <a16:creationId xmlns:a16="http://schemas.microsoft.com/office/drawing/2014/main" id="{006F8B7D-8A7B-93E7-6A31-9D187D2F78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64332403-FC34-634D-EA93-C6D6DEF128D3}"/>
              </a:ext>
            </a:extLst>
          </p:cNvPr>
          <p:cNvGraphicFramePr>
            <a:graphicFrameLocks/>
          </p:cNvGraphicFramePr>
          <p:nvPr/>
        </p:nvGraphicFramePr>
        <p:xfrm>
          <a:off x="119336" y="755412"/>
          <a:ext cx="5576400" cy="2736000"/>
        </p:xfrm>
        <a:graphic>
          <a:graphicData uri="http://schemas.openxmlformats.org/presentationml/2006/ole">
            <mc:AlternateContent xmlns:mc="http://schemas.openxmlformats.org/markup-compatibility/2006">
              <mc:Choice xmlns:v="urn:schemas-microsoft-com:vml" Requires="v">
                <p:oleObj name="PDF" r:id="rId3" imgW="0" imgH="0" progId="FoxitReader.Document">
                  <p:embed/>
                </p:oleObj>
              </mc:Choice>
              <mc:Fallback>
                <p:oleObj name="PDF" r:id="rId3" imgW="0" imgH="0" progId="FoxitReader.Document">
                  <p:embed/>
                  <p:pic>
                    <p:nvPicPr>
                      <p:cNvPr id="4" name="对象 3">
                        <a:extLst>
                          <a:ext uri="{FF2B5EF4-FFF2-40B4-BE49-F238E27FC236}">
                            <a16:creationId xmlns:a16="http://schemas.microsoft.com/office/drawing/2014/main" id="{64332403-FC34-634D-EA93-C6D6DEF128D3}"/>
                          </a:ext>
                        </a:extLst>
                      </p:cNvPr>
                      <p:cNvPicPr>
                        <a:picLocks noChangeArrowheads="1"/>
                      </p:cNvPicPr>
                      <p:nvPr/>
                    </p:nvPicPr>
                    <p:blipFill>
                      <a:blip r:embed="rId4">
                        <a:extLst>
                          <a:ext uri="{28A0092B-C50C-407E-A947-70E740481C1C}">
                            <a14:useLocalDpi xmlns:a14="http://schemas.microsoft.com/office/drawing/2010/main" val="0"/>
                          </a:ext>
                        </a:extLst>
                      </a:blip>
                      <a:srcRect l="6824" t="10176" r="9361"/>
                      <a:stretch>
                        <a:fillRect/>
                      </a:stretch>
                    </p:blipFill>
                    <p:spPr bwMode="auto">
                      <a:xfrm>
                        <a:off x="119336" y="755412"/>
                        <a:ext cx="5576400" cy="2736000"/>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656412D3-5BA1-A14D-71F9-3C5AEBFB7917}"/>
              </a:ext>
            </a:extLst>
          </p:cNvPr>
          <p:cNvGraphicFramePr>
            <a:graphicFrameLocks/>
          </p:cNvGraphicFramePr>
          <p:nvPr/>
        </p:nvGraphicFramePr>
        <p:xfrm>
          <a:off x="119336" y="3861048"/>
          <a:ext cx="5576400" cy="2520000"/>
        </p:xfrm>
        <a:graphic>
          <a:graphicData uri="http://schemas.openxmlformats.org/presentationml/2006/ole">
            <mc:AlternateContent xmlns:mc="http://schemas.openxmlformats.org/markup-compatibility/2006">
              <mc:Choice xmlns:v="urn:schemas-microsoft-com:vml" Requires="v">
                <p:oleObj name="PDF" r:id="rId5" imgW="0" imgH="0" progId="FoxitReader.Document">
                  <p:embed/>
                </p:oleObj>
              </mc:Choice>
              <mc:Fallback>
                <p:oleObj name="PDF" r:id="rId5" imgW="0" imgH="0" progId="FoxitReader.Document">
                  <p:embed/>
                  <p:pic>
                    <p:nvPicPr>
                      <p:cNvPr id="7" name="对象 6">
                        <a:extLst>
                          <a:ext uri="{FF2B5EF4-FFF2-40B4-BE49-F238E27FC236}">
                            <a16:creationId xmlns:a16="http://schemas.microsoft.com/office/drawing/2014/main" id="{656412D3-5BA1-A14D-71F9-3C5AEBFB7917}"/>
                          </a:ext>
                        </a:extLst>
                      </p:cNvPr>
                      <p:cNvPicPr>
                        <a:picLocks noChangeArrowheads="1"/>
                      </p:cNvPicPr>
                      <p:nvPr/>
                    </p:nvPicPr>
                    <p:blipFill>
                      <a:blip r:embed="rId6">
                        <a:extLst>
                          <a:ext uri="{28A0092B-C50C-407E-A947-70E740481C1C}">
                            <a14:useLocalDpi xmlns:a14="http://schemas.microsoft.com/office/drawing/2010/main" val="0"/>
                          </a:ext>
                        </a:extLst>
                      </a:blip>
                      <a:srcRect l="7349" t="11145" r="9537"/>
                      <a:stretch>
                        <a:fillRect/>
                      </a:stretch>
                    </p:blipFill>
                    <p:spPr bwMode="auto">
                      <a:xfrm>
                        <a:off x="119336" y="3861048"/>
                        <a:ext cx="5576400" cy="2520000"/>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3AC7E5F9-D276-BCA7-8A7A-C274FEE567BA}"/>
              </a:ext>
            </a:extLst>
          </p:cNvPr>
          <p:cNvGraphicFramePr>
            <a:graphicFrameLocks/>
          </p:cNvGraphicFramePr>
          <p:nvPr/>
        </p:nvGraphicFramePr>
        <p:xfrm>
          <a:off x="5951984" y="755412"/>
          <a:ext cx="5576400" cy="2736000"/>
        </p:xfrm>
        <a:graphic>
          <a:graphicData uri="http://schemas.openxmlformats.org/presentationml/2006/ole">
            <mc:AlternateContent xmlns:mc="http://schemas.openxmlformats.org/markup-compatibility/2006">
              <mc:Choice xmlns:v="urn:schemas-microsoft-com:vml" Requires="v">
                <p:oleObj name="PDF" r:id="rId7" imgW="0" imgH="0" progId="FoxitReader.Document">
                  <p:embed/>
                </p:oleObj>
              </mc:Choice>
              <mc:Fallback>
                <p:oleObj name="PDF" r:id="rId7" imgW="0" imgH="0" progId="FoxitReader.Document">
                  <p:embed/>
                  <p:pic>
                    <p:nvPicPr>
                      <p:cNvPr id="8" name="对象 7">
                        <a:extLst>
                          <a:ext uri="{FF2B5EF4-FFF2-40B4-BE49-F238E27FC236}">
                            <a16:creationId xmlns:a16="http://schemas.microsoft.com/office/drawing/2014/main" id="{3AC7E5F9-D276-BCA7-8A7A-C274FEE567BA}"/>
                          </a:ext>
                        </a:extLst>
                      </p:cNvPr>
                      <p:cNvPicPr>
                        <a:picLocks noChangeArrowheads="1"/>
                      </p:cNvPicPr>
                      <p:nvPr/>
                    </p:nvPicPr>
                    <p:blipFill>
                      <a:blip r:embed="rId8">
                        <a:extLst>
                          <a:ext uri="{28A0092B-C50C-407E-A947-70E740481C1C}">
                            <a14:useLocalDpi xmlns:a14="http://schemas.microsoft.com/office/drawing/2010/main" val="0"/>
                          </a:ext>
                        </a:extLst>
                      </a:blip>
                      <a:srcRect l="5994" t="11145" r="9537"/>
                      <a:stretch>
                        <a:fillRect/>
                      </a:stretch>
                    </p:blipFill>
                    <p:spPr bwMode="auto">
                      <a:xfrm>
                        <a:off x="5951984" y="755412"/>
                        <a:ext cx="5576400" cy="2736000"/>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DE84F3FA-6670-1729-48C9-6ABED3AAF653}"/>
              </a:ext>
            </a:extLst>
          </p:cNvPr>
          <p:cNvSpPr txBox="1"/>
          <p:nvPr/>
        </p:nvSpPr>
        <p:spPr>
          <a:xfrm>
            <a:off x="1919536" y="3491716"/>
            <a:ext cx="6094562" cy="338554"/>
          </a:xfrm>
          <a:prstGeom prst="rect">
            <a:avLst/>
          </a:prstGeom>
          <a:noFill/>
        </p:spPr>
        <p:txBody>
          <a:bodyPr wrap="square">
            <a:spAutoFit/>
          </a:bodyPr>
          <a:lstStyle/>
          <a:p>
            <a:r>
              <a:rPr lang="zh-CN" altLang="zh-CN" sz="1600" kern="100" dirty="0">
                <a:solidFill>
                  <a:srgbClr val="060F18"/>
                </a:solidFill>
                <a:effectLst/>
                <a:latin typeface="微软雅黑" panose="020B0503020204020204" pitchFamily="34" charset="-122"/>
                <a:ea typeface="微软雅黑" panose="020B0503020204020204" pitchFamily="34" charset="-122"/>
                <a:cs typeface="Times New Roman" panose="02020603050405020304" pitchFamily="18" charset="0"/>
              </a:rPr>
              <a:t>全局网络平均吞吐量</a:t>
            </a:r>
            <a:endParaRPr lang="zh-CN" altLang="en-US" sz="1600" dirty="0">
              <a:solidFill>
                <a:srgbClr val="060F1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61A7457-7C78-28DC-4C68-D7FFC85831FB}"/>
              </a:ext>
            </a:extLst>
          </p:cNvPr>
          <p:cNvSpPr txBox="1"/>
          <p:nvPr/>
        </p:nvSpPr>
        <p:spPr>
          <a:xfrm>
            <a:off x="7922318" y="3491716"/>
            <a:ext cx="6094562" cy="338554"/>
          </a:xfrm>
          <a:prstGeom prst="rect">
            <a:avLst/>
          </a:prstGeom>
          <a:noFill/>
        </p:spPr>
        <p:txBody>
          <a:bodyPr wrap="square">
            <a:spAutoFit/>
          </a:bodyPr>
          <a:lstStyle/>
          <a:p>
            <a:r>
              <a:rPr lang="zh-CN" altLang="zh-CN" sz="1600" kern="100" dirty="0">
                <a:solidFill>
                  <a:srgbClr val="060F18"/>
                </a:solidFill>
                <a:effectLst/>
                <a:latin typeface="微软雅黑" panose="020B0503020204020204" pitchFamily="34" charset="-122"/>
                <a:ea typeface="微软雅黑" panose="020B0503020204020204" pitchFamily="34" charset="-122"/>
                <a:cs typeface="Times New Roman" panose="02020603050405020304" pitchFamily="18" charset="0"/>
              </a:rPr>
              <a:t>全局网络平均</a:t>
            </a:r>
            <a:r>
              <a:rPr lang="zh-CN" altLang="en-US" sz="1600" kern="100" dirty="0">
                <a:solidFill>
                  <a:srgbClr val="060F18"/>
                </a:solidFill>
                <a:latin typeface="微软雅黑" panose="020B0503020204020204" pitchFamily="34" charset="-122"/>
                <a:ea typeface="微软雅黑" panose="020B0503020204020204" pitchFamily="34" charset="-122"/>
                <a:cs typeface="Times New Roman" panose="02020603050405020304" pitchFamily="18" charset="0"/>
              </a:rPr>
              <a:t>时延</a:t>
            </a:r>
            <a:endParaRPr lang="zh-CN" altLang="en-US" sz="1600" dirty="0">
              <a:solidFill>
                <a:srgbClr val="060F18"/>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2D9F71D-B22E-656D-02DB-87B2D0D4E052}"/>
              </a:ext>
            </a:extLst>
          </p:cNvPr>
          <p:cNvSpPr txBox="1"/>
          <p:nvPr/>
        </p:nvSpPr>
        <p:spPr>
          <a:xfrm>
            <a:off x="1919536" y="6444044"/>
            <a:ext cx="6094562" cy="338554"/>
          </a:xfrm>
          <a:prstGeom prst="rect">
            <a:avLst/>
          </a:prstGeom>
          <a:noFill/>
        </p:spPr>
        <p:txBody>
          <a:bodyPr wrap="square">
            <a:spAutoFit/>
          </a:bodyPr>
          <a:lstStyle/>
          <a:p>
            <a:r>
              <a:rPr lang="zh-CN" altLang="zh-CN" sz="1600" kern="100" dirty="0">
                <a:solidFill>
                  <a:srgbClr val="060F18"/>
                </a:solidFill>
                <a:effectLst/>
                <a:latin typeface="微软雅黑" panose="020B0503020204020204" pitchFamily="34" charset="-122"/>
                <a:ea typeface="微软雅黑" panose="020B0503020204020204" pitchFamily="34" charset="-122"/>
                <a:cs typeface="Times New Roman" panose="02020603050405020304" pitchFamily="18" charset="0"/>
              </a:rPr>
              <a:t>全局网络平均</a:t>
            </a:r>
            <a:r>
              <a:rPr lang="zh-CN" altLang="en-US" sz="1600" kern="100" dirty="0">
                <a:solidFill>
                  <a:srgbClr val="060F18"/>
                </a:solidFill>
                <a:effectLst/>
                <a:latin typeface="微软雅黑" panose="020B0503020204020204" pitchFamily="34" charset="-122"/>
                <a:ea typeface="微软雅黑" panose="020B0503020204020204" pitchFamily="34" charset="-122"/>
                <a:cs typeface="Times New Roman" panose="02020603050405020304" pitchFamily="18" charset="0"/>
              </a:rPr>
              <a:t>丢包率</a:t>
            </a:r>
            <a:endParaRPr lang="zh-CN" altLang="en-US" sz="1600" dirty="0">
              <a:solidFill>
                <a:srgbClr val="060F18"/>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3B9602E-F008-1A0C-C527-D44E0491D639}"/>
              </a:ext>
            </a:extLst>
          </p:cNvPr>
          <p:cNvSpPr txBox="1"/>
          <p:nvPr/>
        </p:nvSpPr>
        <p:spPr>
          <a:xfrm>
            <a:off x="6528048" y="4437112"/>
            <a:ext cx="4536504" cy="1286250"/>
          </a:xfrm>
          <a:prstGeom prst="rect">
            <a:avLst/>
          </a:prstGeom>
          <a:noFill/>
        </p:spPr>
        <p:txBody>
          <a:bodyPr wrap="square">
            <a:spAutoFit/>
          </a:bodyPr>
          <a:lstStyle/>
          <a:p>
            <a:pPr indent="457200">
              <a:lnSpc>
                <a:spcPct val="150000"/>
              </a:lnSpc>
            </a:pPr>
            <a:r>
              <a:rPr lang="en-US" altLang="zh-CN" sz="1800" kern="100" dirty="0">
                <a:solidFill>
                  <a:srgbClr val="000000"/>
                </a:solidFill>
                <a:effectLst/>
                <a:latin typeface="Times New Roman" panose="02020603050405020304" pitchFamily="18" charset="0"/>
                <a:ea typeface="宋体" panose="02010600030101010101" pitchFamily="2" charset="-122"/>
              </a:rPr>
              <a:t>MDRL-TP</a:t>
            </a:r>
            <a:r>
              <a:rPr lang="zh-CN" altLang="en-US" sz="1800" kern="100" dirty="0">
                <a:solidFill>
                  <a:srgbClr val="000000"/>
                </a:solidFill>
                <a:effectLst/>
                <a:latin typeface="Times New Roman" panose="02020603050405020304" pitchFamily="18" charset="0"/>
                <a:ea typeface="宋体" panose="02010600030101010101" pitchFamily="2" charset="-122"/>
              </a:rPr>
              <a:t>智能路由算法能够提升网络吞吐量，有效降低了网络时延和网络丢包率</a:t>
            </a:r>
            <a:r>
              <a:rPr lang="zh-CN" altLang="en-US" kern="100" dirty="0">
                <a:solidFill>
                  <a:srgbClr val="000000"/>
                </a:solidFill>
                <a:latin typeface="Times New Roman" panose="02020603050405020304" pitchFamily="18" charset="0"/>
                <a:ea typeface="宋体" panose="02010600030101010101" pitchFamily="2" charset="-122"/>
              </a:rPr>
              <a:t>，验证了算法的有效性。</a:t>
            </a:r>
            <a:endParaRPr lang="zh-CN" altLang="en-US" sz="1800" kern="100" dirty="0">
              <a:solidFill>
                <a:srgbClr val="00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19681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a:xfrm>
            <a:off x="3359696" y="4437112"/>
            <a:ext cx="5195640" cy="496824"/>
          </a:xfrm>
        </p:spPr>
        <p:txBody>
          <a:bodyPr/>
          <a:lstStyle/>
          <a:p>
            <a:r>
              <a:rPr lang="zh-CN" altLang="en-US" sz="3600" b="1" dirty="0"/>
              <a:t>研究总结与展望</a:t>
            </a:r>
          </a:p>
        </p:txBody>
      </p:sp>
      <p:sp>
        <p:nvSpPr>
          <p:cNvPr id="3" name="灯片编号占位符 2">
            <a:extLst>
              <a:ext uri="{FF2B5EF4-FFF2-40B4-BE49-F238E27FC236}">
                <a16:creationId xmlns:a16="http://schemas.microsoft.com/office/drawing/2014/main" id="{055B2D62-51D0-FA82-7F02-34DF62068107}"/>
              </a:ext>
            </a:extLst>
          </p:cNvPr>
          <p:cNvSpPr>
            <a:spLocks noGrp="1"/>
          </p:cNvSpPr>
          <p:nvPr>
            <p:ph type="sldNum" sz="quarter" idx="13"/>
          </p:nvPr>
        </p:nvSpPr>
        <p:spPr/>
        <p:txBody>
          <a:bodyPr/>
          <a:lstStyle/>
          <a:p>
            <a:fld id="{9AE87BB3-60B6-4185-896A-3B81AD2659A1}" type="slidenum">
              <a:rPr lang="zh-CN" altLang="en-US" smtClean="0"/>
              <a:t>32</a:t>
            </a:fld>
            <a:endParaRPr lang="zh-CN" altLang="en-US"/>
          </a:p>
        </p:txBody>
      </p:sp>
      <p:sp>
        <p:nvSpPr>
          <p:cNvPr id="6" name="椭圆 5">
            <a:extLst>
              <a:ext uri="{FF2B5EF4-FFF2-40B4-BE49-F238E27FC236}">
                <a16:creationId xmlns:a16="http://schemas.microsoft.com/office/drawing/2014/main" id="{4DF8198C-D32A-9260-7B8B-B47DD1FBE18E}"/>
              </a:ext>
            </a:extLst>
          </p:cNvPr>
          <p:cNvSpPr/>
          <p:nvPr/>
        </p:nvSpPr>
        <p:spPr>
          <a:xfrm>
            <a:off x="5159896" y="1916833"/>
            <a:ext cx="1800200" cy="1800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b="1" dirty="0">
                <a:solidFill>
                  <a:schemeClr val="bg1"/>
                </a:solidFill>
                <a:latin typeface="FuturaBookC" pitchFamily="2" charset="-52"/>
              </a:rPr>
              <a:t>5</a:t>
            </a:r>
            <a:endParaRPr lang="zh-CN" altLang="en-US" sz="11500" b="1" dirty="0">
              <a:solidFill>
                <a:schemeClr val="bg1"/>
              </a:solidFill>
              <a:latin typeface="FuturaBookC" pitchFamily="2" charset="-52"/>
            </a:endParaRPr>
          </a:p>
        </p:txBody>
      </p:sp>
      <p:cxnSp>
        <p:nvCxnSpPr>
          <p:cNvPr id="8" name="直接连接符 7">
            <a:extLst>
              <a:ext uri="{FF2B5EF4-FFF2-40B4-BE49-F238E27FC236}">
                <a16:creationId xmlns:a16="http://schemas.microsoft.com/office/drawing/2014/main" id="{34486360-B655-CA93-7F0A-8DD155C35A45}"/>
              </a:ext>
            </a:extLst>
          </p:cNvPr>
          <p:cNvCxnSpPr/>
          <p:nvPr/>
        </p:nvCxnSpPr>
        <p:spPr>
          <a:xfrm>
            <a:off x="3719736" y="4005064"/>
            <a:ext cx="4320480" cy="0"/>
          </a:xfrm>
          <a:prstGeom prst="line">
            <a:avLst/>
          </a:prstGeom>
          <a:ln w="76200">
            <a:solidFill>
              <a:srgbClr val="2051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69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33</a:t>
            </a:fld>
            <a:endParaRPr lang="zh-CN" altLang="en-US" dirty="0"/>
          </a:p>
        </p:txBody>
      </p:sp>
      <p:sp>
        <p:nvSpPr>
          <p:cNvPr id="24" name="文本框 23">
            <a:extLst>
              <a:ext uri="{FF2B5EF4-FFF2-40B4-BE49-F238E27FC236}">
                <a16:creationId xmlns:a16="http://schemas.microsoft.com/office/drawing/2014/main" id="{171DEA69-5B00-A8DB-FB1B-D23ED05274FD}"/>
              </a:ext>
            </a:extLst>
          </p:cNvPr>
          <p:cNvSpPr txBox="1"/>
          <p:nvPr/>
        </p:nvSpPr>
        <p:spPr>
          <a:xfrm>
            <a:off x="407368" y="1916832"/>
            <a:ext cx="11521280" cy="1705403"/>
          </a:xfrm>
          <a:prstGeom prst="rect">
            <a:avLst/>
          </a:prstGeom>
          <a:noFill/>
        </p:spPr>
        <p:txBody>
          <a:bodyPr wrap="square">
            <a:spAutoFit/>
          </a:bodyPr>
          <a:lstStyle/>
          <a:p>
            <a:pPr marL="285750" lvl="0" indent="-285750" algn="just">
              <a:lnSpc>
                <a:spcPct val="150000"/>
              </a:lnSpc>
              <a:buFont typeface="Wingdings" panose="05000000000000000000" pitchFamily="2" charset="2"/>
              <a:buChar char="n"/>
              <a:defRPr/>
            </a:pPr>
            <a:r>
              <a:rPr lang="zh-CN" altLang="en-US" b="1" dirty="0">
                <a:solidFill>
                  <a:srgbClr val="060F18"/>
                </a:solidFill>
                <a:latin typeface="微软雅黑" panose="020B0503020204020204" pitchFamily="34" charset="-122"/>
                <a:ea typeface="微软雅黑" panose="020B0503020204020204" pitchFamily="34" charset="-122"/>
              </a:rPr>
              <a:t>针对</a:t>
            </a:r>
            <a:r>
              <a:rPr lang="en-US" altLang="zh-CN" b="1" dirty="0">
                <a:solidFill>
                  <a:srgbClr val="060F18"/>
                </a:solidFill>
                <a:latin typeface="微软雅黑" panose="020B0503020204020204" pitchFamily="34" charset="-122"/>
                <a:ea typeface="微软雅黑" panose="020B0503020204020204" pitchFamily="34" charset="-122"/>
              </a:rPr>
              <a:t>SDN</a:t>
            </a:r>
            <a:r>
              <a:rPr lang="zh-CN" altLang="zh-CN" b="1" dirty="0">
                <a:solidFill>
                  <a:srgbClr val="060F18"/>
                </a:solidFill>
                <a:latin typeface="微软雅黑" panose="020B0503020204020204" pitchFamily="34" charset="-122"/>
                <a:ea typeface="微软雅黑" panose="020B0503020204020204" pitchFamily="34" charset="-122"/>
              </a:rPr>
              <a:t>单控制器管理下的网络智能路由优化</a:t>
            </a:r>
            <a:r>
              <a:rPr lang="zh-CN" altLang="en-US" b="1" dirty="0">
                <a:solidFill>
                  <a:srgbClr val="060F18"/>
                </a:solidFill>
                <a:latin typeface="微软雅黑" panose="020B0503020204020204" pitchFamily="34" charset="-122"/>
                <a:ea typeface="微软雅黑" panose="020B0503020204020204" pitchFamily="34" charset="-122"/>
              </a:rPr>
              <a:t>：</a:t>
            </a:r>
            <a:r>
              <a:rPr lang="zh-CN" altLang="en-US" dirty="0">
                <a:solidFill>
                  <a:srgbClr val="060F18"/>
                </a:solidFill>
                <a:latin typeface="微软雅黑" panose="020B0503020204020204" pitchFamily="34" charset="-122"/>
                <a:ea typeface="微软雅黑" panose="020B0503020204020204" pitchFamily="34" charset="-122"/>
              </a:rPr>
              <a:t>提出了一种基于</a:t>
            </a:r>
            <a:r>
              <a:rPr lang="en-US" altLang="zh-CN" dirty="0">
                <a:solidFill>
                  <a:srgbClr val="060F18"/>
                </a:solidFill>
                <a:latin typeface="微软雅黑" panose="020B0503020204020204" pitchFamily="34" charset="-122"/>
                <a:ea typeface="微软雅黑" panose="020B0503020204020204" pitchFamily="34" charset="-122"/>
              </a:rPr>
              <a:t>Dueling DQN</a:t>
            </a:r>
            <a:r>
              <a:rPr lang="zh-CN" altLang="en-US" dirty="0">
                <a:solidFill>
                  <a:srgbClr val="060F18"/>
                </a:solidFill>
                <a:latin typeface="微软雅黑" panose="020B0503020204020204" pitchFamily="34" charset="-122"/>
                <a:ea typeface="微软雅黑" panose="020B0503020204020204" pitchFamily="34" charset="-122"/>
              </a:rPr>
              <a:t>强化学习和网络流量状态预测的</a:t>
            </a:r>
            <a:r>
              <a:rPr lang="en-US" altLang="zh-CN" dirty="0">
                <a:solidFill>
                  <a:srgbClr val="060F18"/>
                </a:solidFill>
                <a:latin typeface="微软雅黑" panose="020B0503020204020204" pitchFamily="34" charset="-122"/>
                <a:ea typeface="微软雅黑" panose="020B0503020204020204" pitchFamily="34" charset="-122"/>
              </a:rPr>
              <a:t>SDN</a:t>
            </a:r>
            <a:r>
              <a:rPr lang="zh-CN" altLang="en-US" dirty="0">
                <a:solidFill>
                  <a:srgbClr val="060F18"/>
                </a:solidFill>
                <a:latin typeface="微软雅黑" panose="020B0503020204020204" pitchFamily="34" charset="-122"/>
                <a:ea typeface="微软雅黑" panose="020B0503020204020204" pitchFamily="34" charset="-122"/>
              </a:rPr>
              <a:t>智能路由方法</a:t>
            </a:r>
            <a:endParaRPr lang="en-US" altLang="zh-CN"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zh-CN" altLang="en-US" b="1" dirty="0">
                <a:solidFill>
                  <a:srgbClr val="060F18"/>
                </a:solidFill>
                <a:latin typeface="微软雅黑" panose="020B0503020204020204" pitchFamily="34" charset="-122"/>
                <a:ea typeface="微软雅黑" panose="020B0503020204020204" pitchFamily="34" charset="-122"/>
              </a:rPr>
              <a:t>针对</a:t>
            </a:r>
            <a:r>
              <a:rPr lang="en-US" altLang="zh-CN" b="1" dirty="0">
                <a:solidFill>
                  <a:srgbClr val="060F18"/>
                </a:solidFill>
                <a:latin typeface="微软雅黑" panose="020B0503020204020204" pitchFamily="34" charset="-122"/>
                <a:ea typeface="微软雅黑" panose="020B0503020204020204" pitchFamily="34" charset="-122"/>
              </a:rPr>
              <a:t>SDN</a:t>
            </a:r>
            <a:r>
              <a:rPr lang="zh-CN" altLang="zh-CN" b="1" dirty="0">
                <a:solidFill>
                  <a:srgbClr val="060F18"/>
                </a:solidFill>
                <a:latin typeface="微软雅黑" panose="020B0503020204020204" pitchFamily="34" charset="-122"/>
                <a:ea typeface="微软雅黑" panose="020B0503020204020204" pitchFamily="34" charset="-122"/>
              </a:rPr>
              <a:t>多控制器管理下的网络智能路由优化：</a:t>
            </a:r>
            <a:r>
              <a:rPr lang="zh-CN" altLang="en-US" dirty="0">
                <a:solidFill>
                  <a:srgbClr val="060F18"/>
                </a:solidFill>
                <a:latin typeface="微软雅黑" panose="020B0503020204020204" pitchFamily="34" charset="-122"/>
                <a:ea typeface="微软雅黑" panose="020B0503020204020204" pitchFamily="34" charset="-122"/>
              </a:rPr>
              <a:t>提出了一种基于多智能体深度强化学习和网络流量状态预测的</a:t>
            </a:r>
            <a:r>
              <a:rPr lang="en-US" altLang="zh-CN" dirty="0">
                <a:solidFill>
                  <a:srgbClr val="060F18"/>
                </a:solidFill>
                <a:latin typeface="微软雅黑" panose="020B0503020204020204" pitchFamily="34" charset="-122"/>
                <a:ea typeface="微软雅黑" panose="020B0503020204020204" pitchFamily="34" charset="-122"/>
              </a:rPr>
              <a:t>SDN</a:t>
            </a:r>
            <a:r>
              <a:rPr lang="zh-CN" altLang="en-US" dirty="0">
                <a:solidFill>
                  <a:srgbClr val="060F18"/>
                </a:solidFill>
                <a:latin typeface="微软雅黑" panose="020B0503020204020204" pitchFamily="34" charset="-122"/>
                <a:ea typeface="微软雅黑" panose="020B0503020204020204" pitchFamily="34" charset="-122"/>
              </a:rPr>
              <a:t>跨域智能路由方法</a:t>
            </a:r>
            <a:endParaRPr kumimoji="0" lang="en-US" altLang="zh-CN" i="0" u="none" strike="noStrike" kern="1200" cap="none" spc="0" normalizeH="0" baseline="0" noProof="0" dirty="0">
              <a:ln>
                <a:noFill/>
              </a:ln>
              <a:solidFill>
                <a:srgbClr val="060F18"/>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458628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研究总结与展望</a:t>
            </a:r>
          </a:p>
        </p:txBody>
      </p:sp>
      <p:sp>
        <p:nvSpPr>
          <p:cNvPr id="4" name="文本框 3">
            <a:extLst>
              <a:ext uri="{FF2B5EF4-FFF2-40B4-BE49-F238E27FC236}">
                <a16:creationId xmlns:a16="http://schemas.microsoft.com/office/drawing/2014/main" id="{880BF41A-7115-0CD7-AAEB-3A0B9C29386E}"/>
              </a:ext>
            </a:extLst>
          </p:cNvPr>
          <p:cNvSpPr txBox="1"/>
          <p:nvPr/>
        </p:nvSpPr>
        <p:spPr>
          <a:xfrm>
            <a:off x="119336" y="1052736"/>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研究总结</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E74E148E-2DED-B6F5-A3F1-D28F1A78B2F9}"/>
              </a:ext>
            </a:extLst>
          </p:cNvPr>
          <p:cNvSpPr txBox="1"/>
          <p:nvPr/>
        </p:nvSpPr>
        <p:spPr>
          <a:xfrm>
            <a:off x="191344" y="3756370"/>
            <a:ext cx="8496944" cy="584775"/>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3000" b="1" dirty="0">
                <a:solidFill>
                  <a:srgbClr val="20517C"/>
                </a:solidFill>
                <a:latin typeface="微软雅黑" panose="020B0503020204020204" pitchFamily="34" charset="-122"/>
                <a:ea typeface="微软雅黑" panose="020B0503020204020204" pitchFamily="34" charset="-122"/>
              </a:rPr>
              <a:t> </a:t>
            </a:r>
            <a:r>
              <a:rPr lang="zh-CN" altLang="en-US" sz="3200" b="1" dirty="0">
                <a:solidFill>
                  <a:srgbClr val="194076"/>
                </a:solidFill>
                <a:latin typeface="微软雅黑" panose="020B0503020204020204" pitchFamily="34" charset="-122"/>
                <a:ea typeface="微软雅黑" panose="020B0503020204020204" pitchFamily="34" charset="-122"/>
                <a:cs typeface="Times New Roman" panose="02020603050405020304" pitchFamily="18" charset="0"/>
                <a:sym typeface="+mn-lt"/>
              </a:rPr>
              <a:t>研究展望</a:t>
            </a:r>
            <a:endParaRPr lang="zh-CN" altLang="en-US" sz="3200" b="1" dirty="0">
              <a:solidFill>
                <a:srgbClr val="194076"/>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863853B3-D69F-F6A7-0A1D-41B58B45AF18}"/>
              </a:ext>
            </a:extLst>
          </p:cNvPr>
          <p:cNvSpPr txBox="1"/>
          <p:nvPr/>
        </p:nvSpPr>
        <p:spPr>
          <a:xfrm>
            <a:off x="335360" y="4404442"/>
            <a:ext cx="11521280" cy="2120902"/>
          </a:xfrm>
          <a:prstGeom prst="rect">
            <a:avLst/>
          </a:prstGeom>
          <a:noFill/>
        </p:spPr>
        <p:txBody>
          <a:bodyPr wrap="square">
            <a:spAutoFit/>
          </a:bodyPr>
          <a:lstStyle/>
          <a:p>
            <a:pPr marL="285750" lvl="0" indent="-285750" algn="just">
              <a:lnSpc>
                <a:spcPct val="150000"/>
              </a:lnSpc>
              <a:buFont typeface="Wingdings" panose="05000000000000000000" pitchFamily="2" charset="2"/>
              <a:buChar char="n"/>
              <a:defRPr/>
            </a:pPr>
            <a:r>
              <a:rPr lang="zh-CN" altLang="en-US" dirty="0">
                <a:solidFill>
                  <a:srgbClr val="060F18"/>
                </a:solidFill>
                <a:latin typeface="微软雅黑" panose="020B0503020204020204" pitchFamily="34" charset="-122"/>
                <a:ea typeface="微软雅黑" panose="020B0503020204020204" pitchFamily="34" charset="-122"/>
              </a:rPr>
              <a:t>下一步可以尝试多层</a:t>
            </a:r>
            <a:r>
              <a:rPr lang="en-US" altLang="zh-CN" dirty="0">
                <a:solidFill>
                  <a:srgbClr val="060F18"/>
                </a:solidFill>
                <a:latin typeface="微软雅黑" panose="020B0503020204020204" pitchFamily="34" charset="-122"/>
                <a:ea typeface="微软雅黑" panose="020B0503020204020204" pitchFamily="34" charset="-122"/>
              </a:rPr>
              <a:t>GRU</a:t>
            </a:r>
            <a:r>
              <a:rPr lang="zh-CN" altLang="en-US" dirty="0">
                <a:solidFill>
                  <a:srgbClr val="060F18"/>
                </a:solidFill>
                <a:latin typeface="微软雅黑" panose="020B0503020204020204" pitchFamily="34" charset="-122"/>
                <a:ea typeface="微软雅黑" panose="020B0503020204020204" pitchFamily="34" charset="-122"/>
              </a:rPr>
              <a:t>结构或者结合图神经网络的预测算法，以更好的预测网络流量状态的未来变化趋势，提升智能路由优化算法的感知能力</a:t>
            </a:r>
            <a:endParaRPr lang="en-US" altLang="zh-CN"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zh-CN" altLang="en-US" dirty="0">
                <a:solidFill>
                  <a:srgbClr val="060F18"/>
                </a:solidFill>
                <a:latin typeface="微软雅黑" panose="020B0503020204020204" pitchFamily="34" charset="-122"/>
                <a:ea typeface="微软雅黑" panose="020B0503020204020204" pitchFamily="34" charset="-122"/>
              </a:rPr>
              <a:t>协同通信模块中的缓冲区大小的是否会影响</a:t>
            </a:r>
            <a:r>
              <a:rPr lang="en-US" altLang="zh-CN" dirty="0">
                <a:solidFill>
                  <a:srgbClr val="060F18"/>
                </a:solidFill>
                <a:latin typeface="微软雅黑" panose="020B0503020204020204" pitchFamily="34" charset="-122"/>
                <a:ea typeface="微软雅黑" panose="020B0503020204020204" pitchFamily="34" charset="-122"/>
              </a:rPr>
              <a:t>MDRL-TP</a:t>
            </a:r>
            <a:r>
              <a:rPr lang="zh-CN" altLang="en-US" dirty="0">
                <a:solidFill>
                  <a:srgbClr val="060F18"/>
                </a:solidFill>
                <a:latin typeface="微软雅黑" panose="020B0503020204020204" pitchFamily="34" charset="-122"/>
                <a:ea typeface="微软雅黑" panose="020B0503020204020204" pitchFamily="34" charset="-122"/>
              </a:rPr>
              <a:t>多智能体跨域路由算法的性能</a:t>
            </a:r>
            <a:endParaRPr lang="en-US" altLang="zh-CN"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en-US" altLang="zh-CN" dirty="0">
                <a:solidFill>
                  <a:srgbClr val="060F18"/>
                </a:solidFill>
                <a:latin typeface="微软雅黑" panose="020B0503020204020204" pitchFamily="34" charset="-122"/>
                <a:ea typeface="微软雅黑" panose="020B0503020204020204" pitchFamily="34" charset="-122"/>
              </a:rPr>
              <a:t>SDN</a:t>
            </a:r>
            <a:r>
              <a:rPr lang="zh-CN" altLang="en-US" dirty="0">
                <a:solidFill>
                  <a:srgbClr val="060F18"/>
                </a:solidFill>
                <a:latin typeface="微软雅黑" panose="020B0503020204020204" pitchFamily="34" charset="-122"/>
                <a:ea typeface="微软雅黑" panose="020B0503020204020204" pitchFamily="34" charset="-122"/>
              </a:rPr>
              <a:t>多控制器部署的位置以及划分网络子域的数量都会对多智能体跨域路由优化算法产生影响。</a:t>
            </a:r>
            <a:r>
              <a:rPr lang="zh-CN" altLang="en-US" sz="1800" dirty="0">
                <a:solidFill>
                  <a:srgbClr val="060F18"/>
                </a:solidFill>
                <a:latin typeface="微软雅黑" panose="020B0503020204020204" pitchFamily="34" charset="-122"/>
                <a:ea typeface="微软雅黑" panose="020B0503020204020204" pitchFamily="34" charset="-122"/>
              </a:rPr>
              <a:t>因此，如何确定多控制器部署位置以及网络子域的数量，是值得进一步研究的工作</a:t>
            </a:r>
            <a:endParaRPr kumimoji="0" lang="en-US" altLang="zh-CN" i="0" u="none" strike="noStrike" kern="1200" cap="none" spc="0" normalizeH="0" baseline="0" noProof="0" dirty="0">
              <a:ln>
                <a:noFill/>
              </a:ln>
              <a:solidFill>
                <a:srgbClr val="060F18"/>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0785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34</a:t>
            </a:fld>
            <a:endParaRPr lang="zh-CN" altLang="en-US" dirty="0"/>
          </a:p>
        </p:txBody>
      </p:sp>
      <p:sp>
        <p:nvSpPr>
          <p:cNvPr id="24" name="文本框 23">
            <a:extLst>
              <a:ext uri="{FF2B5EF4-FFF2-40B4-BE49-F238E27FC236}">
                <a16:creationId xmlns:a16="http://schemas.microsoft.com/office/drawing/2014/main" id="{171DEA69-5B00-A8DB-FB1B-D23ED05274FD}"/>
              </a:ext>
            </a:extLst>
          </p:cNvPr>
          <p:cNvSpPr txBox="1"/>
          <p:nvPr/>
        </p:nvSpPr>
        <p:spPr>
          <a:xfrm>
            <a:off x="0" y="908720"/>
            <a:ext cx="12192000" cy="6413551"/>
          </a:xfrm>
          <a:prstGeom prst="rect">
            <a:avLst/>
          </a:prstGeom>
          <a:noFill/>
        </p:spPr>
        <p:txBody>
          <a:bodyPr wrap="square">
            <a:spAutoFit/>
          </a:bodyPr>
          <a:lstStyle/>
          <a:p>
            <a:pPr lvl="0" algn="just">
              <a:lnSpc>
                <a:spcPct val="150000"/>
              </a:lnSpc>
              <a:defRPr/>
            </a:pPr>
            <a:r>
              <a:rPr lang="zh-CN" altLang="en-US" sz="2000" b="1" dirty="0">
                <a:solidFill>
                  <a:srgbClr val="20517C"/>
                </a:solidFill>
                <a:latin typeface="微软雅黑" panose="020B0503020204020204" pitchFamily="34" charset="-122"/>
                <a:ea typeface="微软雅黑" panose="020B0503020204020204" pitchFamily="34" charset="-122"/>
              </a:rPr>
              <a:t>论文</a:t>
            </a:r>
          </a:p>
          <a:p>
            <a:pPr marL="285750" lvl="0" indent="-285750" algn="just">
              <a:lnSpc>
                <a:spcPct val="150000"/>
              </a:lnSpc>
              <a:buFont typeface="Wingdings" panose="05000000000000000000" pitchFamily="2" charset="2"/>
              <a:buChar char="n"/>
              <a:defRPr/>
            </a:pPr>
            <a:r>
              <a:rPr lang="en-US" altLang="zh-CN" b="1" dirty="0">
                <a:solidFill>
                  <a:srgbClr val="060F18"/>
                </a:solidFill>
                <a:latin typeface="Times New Roman" panose="02020603050405020304" pitchFamily="18" charset="0"/>
                <a:ea typeface="微软雅黑" panose="020B0503020204020204" pitchFamily="34" charset="-122"/>
              </a:rPr>
              <a:t>Huang L</a:t>
            </a:r>
            <a:r>
              <a:rPr lang="en-US" altLang="zh-CN" dirty="0">
                <a:solidFill>
                  <a:srgbClr val="060F18"/>
                </a:solidFill>
                <a:latin typeface="Times New Roman" panose="02020603050405020304" pitchFamily="18" charset="0"/>
                <a:ea typeface="微软雅黑" panose="020B0503020204020204" pitchFamily="34" charset="-122"/>
              </a:rPr>
              <a:t>, Ye M, Xue X, et al. Intelligent routing method based on Dueling DQN reinforcement learning and network traffic state prediction in SDN[J]. </a:t>
            </a:r>
            <a:r>
              <a:rPr lang="en-US" altLang="zh-CN" b="1" dirty="0">
                <a:solidFill>
                  <a:srgbClr val="060F18"/>
                </a:solidFill>
                <a:latin typeface="Times New Roman" panose="02020603050405020304" pitchFamily="18" charset="0"/>
                <a:ea typeface="微软雅黑" panose="020B0503020204020204" pitchFamily="34" charset="-122"/>
              </a:rPr>
              <a:t>Wireless Networks</a:t>
            </a:r>
            <a:r>
              <a:rPr lang="en-US" altLang="zh-CN" dirty="0">
                <a:solidFill>
                  <a:srgbClr val="060F18"/>
                </a:solidFill>
                <a:latin typeface="Times New Roman" panose="02020603050405020304" pitchFamily="18" charset="0"/>
                <a:ea typeface="微软雅黑" panose="020B0503020204020204" pitchFamily="34" charset="-122"/>
              </a:rPr>
              <a:t>, 2022: 1-19, </a:t>
            </a:r>
            <a:r>
              <a:rPr lang="zh-CN" altLang="en-US" dirty="0">
                <a:solidFill>
                  <a:srgbClr val="060F18"/>
                </a:solidFill>
                <a:latin typeface="Times New Roman" panose="02020603050405020304" pitchFamily="18" charset="0"/>
                <a:ea typeface="微软雅黑" panose="020B0503020204020204" pitchFamily="34" charset="-122"/>
              </a:rPr>
              <a:t>已见刊</a:t>
            </a:r>
            <a:r>
              <a:rPr lang="en-US" altLang="zh-CN" dirty="0">
                <a:solidFill>
                  <a:srgbClr val="060F18"/>
                </a:solidFill>
                <a:latin typeface="Times New Roman" panose="02020603050405020304" pitchFamily="18" charset="0"/>
                <a:ea typeface="微软雅黑" panose="020B0503020204020204" pitchFamily="34" charset="-122"/>
              </a:rPr>
              <a:t>,  SCI JCR3</a:t>
            </a:r>
            <a:r>
              <a:rPr lang="zh-CN" altLang="en-US" dirty="0">
                <a:solidFill>
                  <a:srgbClr val="060F18"/>
                </a:solidFill>
                <a:latin typeface="Times New Roman" panose="02020603050405020304" pitchFamily="18" charset="0"/>
                <a:ea typeface="微软雅黑" panose="020B0503020204020204" pitchFamily="34" charset="-122"/>
              </a:rPr>
              <a:t>区（排名第一，导师第二）</a:t>
            </a:r>
          </a:p>
          <a:p>
            <a:pPr marL="285750" lvl="0" indent="-285750" algn="just">
              <a:lnSpc>
                <a:spcPct val="150000"/>
              </a:lnSpc>
              <a:buFont typeface="Wingdings" panose="05000000000000000000" pitchFamily="2" charset="2"/>
              <a:buChar char="n"/>
              <a:defRPr/>
            </a:pPr>
            <a:r>
              <a:rPr lang="en-US" altLang="zh-CN" dirty="0">
                <a:solidFill>
                  <a:srgbClr val="060F18"/>
                </a:solidFill>
                <a:latin typeface="Times New Roman" panose="02020603050405020304" pitchFamily="18" charset="0"/>
                <a:ea typeface="微软雅黑" panose="020B0503020204020204" pitchFamily="34" charset="-122"/>
              </a:rPr>
              <a:t>Ye M, </a:t>
            </a:r>
            <a:r>
              <a:rPr lang="en-US" altLang="zh-CN" b="1" dirty="0">
                <a:solidFill>
                  <a:srgbClr val="060F18"/>
                </a:solidFill>
                <a:latin typeface="Times New Roman" panose="02020603050405020304" pitchFamily="18" charset="0"/>
                <a:ea typeface="微软雅黑" panose="020B0503020204020204" pitchFamily="34" charset="-122"/>
              </a:rPr>
              <a:t>Huang L</a:t>
            </a:r>
            <a:r>
              <a:rPr lang="en-US" altLang="zh-CN" dirty="0">
                <a:solidFill>
                  <a:srgbClr val="060F18"/>
                </a:solidFill>
                <a:latin typeface="Times New Roman" panose="02020603050405020304" pitchFamily="18" charset="0"/>
                <a:ea typeface="微软雅黑" panose="020B0503020204020204" pitchFamily="34" charset="-122"/>
              </a:rPr>
              <a:t>, Deng X, et al. A New Intelligent Cross-Domain Routing Method in SDN Based on a Proposed Multiagent Reinforcement Learning Algorithm. </a:t>
            </a:r>
            <a:r>
              <a:rPr lang="en-US" altLang="zh-CN" b="1" dirty="0">
                <a:solidFill>
                  <a:srgbClr val="060F18"/>
                </a:solidFill>
                <a:latin typeface="Times New Roman" panose="02020603050405020304" pitchFamily="18" charset="0"/>
                <a:ea typeface="微软雅黑" panose="020B0503020204020204" pitchFamily="34" charset="-122"/>
              </a:rPr>
              <a:t>IEEE Internet of Things Journal</a:t>
            </a:r>
            <a:r>
              <a:rPr lang="en-US" altLang="zh-CN" dirty="0">
                <a:solidFill>
                  <a:srgbClr val="060F18"/>
                </a:solidFill>
                <a:latin typeface="Times New Roman" panose="02020603050405020304" pitchFamily="18" charset="0"/>
                <a:ea typeface="微软雅黑" panose="020B0503020204020204" pitchFamily="34" charset="-122"/>
              </a:rPr>
              <a:t>[J], </a:t>
            </a:r>
            <a:r>
              <a:rPr lang="zh-CN" altLang="en-US" dirty="0">
                <a:solidFill>
                  <a:srgbClr val="060F18"/>
                </a:solidFill>
                <a:latin typeface="Times New Roman" panose="02020603050405020304" pitchFamily="18" charset="0"/>
                <a:ea typeface="微软雅黑" panose="020B0503020204020204" pitchFamily="34" charset="-122"/>
              </a:rPr>
              <a:t>在审</a:t>
            </a:r>
            <a:r>
              <a:rPr lang="en-US" altLang="zh-CN" dirty="0">
                <a:solidFill>
                  <a:srgbClr val="060F18"/>
                </a:solidFill>
                <a:latin typeface="Times New Roman" panose="02020603050405020304" pitchFamily="18" charset="0"/>
                <a:ea typeface="微软雅黑" panose="020B0503020204020204" pitchFamily="34" charset="-122"/>
              </a:rPr>
              <a:t>, SCI </a:t>
            </a:r>
            <a:r>
              <a:rPr lang="zh-CN" altLang="en-US" dirty="0">
                <a:solidFill>
                  <a:srgbClr val="060F18"/>
                </a:solidFill>
                <a:latin typeface="Times New Roman" panose="02020603050405020304" pitchFamily="18" charset="0"/>
                <a:ea typeface="微软雅黑" panose="020B0503020204020204" pitchFamily="34" charset="-122"/>
              </a:rPr>
              <a:t>中科院</a:t>
            </a:r>
            <a:r>
              <a:rPr lang="en-US" altLang="zh-CN" dirty="0">
                <a:solidFill>
                  <a:srgbClr val="060F18"/>
                </a:solidFill>
                <a:latin typeface="Times New Roman" panose="02020603050405020304" pitchFamily="18" charset="0"/>
                <a:ea typeface="微软雅黑" panose="020B0503020204020204" pitchFamily="34" charset="-122"/>
              </a:rPr>
              <a:t>1</a:t>
            </a:r>
            <a:r>
              <a:rPr lang="zh-CN" altLang="en-US" dirty="0">
                <a:solidFill>
                  <a:srgbClr val="060F18"/>
                </a:solidFill>
                <a:latin typeface="Times New Roman" panose="02020603050405020304" pitchFamily="18" charset="0"/>
                <a:ea typeface="微软雅黑" panose="020B0503020204020204" pitchFamily="34" charset="-122"/>
              </a:rPr>
              <a:t>区（排名第二，导师第一）</a:t>
            </a:r>
            <a:endParaRPr lang="en-US" altLang="zh-CN" dirty="0">
              <a:solidFill>
                <a:srgbClr val="060F18"/>
              </a:solidFill>
              <a:latin typeface="Times New Roman" panose="02020603050405020304" pitchFamily="18" charset="0"/>
              <a:ea typeface="微软雅黑" panose="020B0503020204020204" pitchFamily="34" charset="-122"/>
            </a:endParaRPr>
          </a:p>
          <a:p>
            <a:pPr lvl="0" algn="just">
              <a:lnSpc>
                <a:spcPct val="150000"/>
              </a:lnSpc>
              <a:defRPr/>
            </a:pPr>
            <a:endParaRPr lang="zh-CN" altLang="en-US" dirty="0">
              <a:solidFill>
                <a:srgbClr val="060F18"/>
              </a:solidFill>
              <a:latin typeface="Times New Roman" panose="02020603050405020304" pitchFamily="18" charset="0"/>
              <a:ea typeface="微软雅黑" panose="020B0503020204020204" pitchFamily="34" charset="-122"/>
            </a:endParaRPr>
          </a:p>
          <a:p>
            <a:pPr lvl="0" algn="just">
              <a:lnSpc>
                <a:spcPct val="150000"/>
              </a:lnSpc>
              <a:defRPr/>
            </a:pPr>
            <a:r>
              <a:rPr lang="zh-CN" altLang="en-US" sz="2000" b="1" dirty="0">
                <a:solidFill>
                  <a:srgbClr val="20517C"/>
                </a:solidFill>
                <a:latin typeface="Times New Roman" panose="02020603050405020304" pitchFamily="18" charset="0"/>
                <a:ea typeface="微软雅黑" panose="020B0503020204020204" pitchFamily="34" charset="-122"/>
              </a:rPr>
              <a:t>获奖情况</a:t>
            </a:r>
          </a:p>
          <a:p>
            <a:pPr marL="285750" lvl="0" indent="-285750" algn="just">
              <a:lnSpc>
                <a:spcPct val="150000"/>
              </a:lnSpc>
              <a:buFont typeface="Wingdings" panose="05000000000000000000" pitchFamily="2" charset="2"/>
              <a:buChar char="n"/>
              <a:defRPr/>
            </a:pPr>
            <a:r>
              <a:rPr lang="zh-CN" altLang="en-US" dirty="0">
                <a:solidFill>
                  <a:srgbClr val="060F18"/>
                </a:solidFill>
                <a:latin typeface="Times New Roman" panose="02020603050405020304" pitchFamily="18" charset="0"/>
                <a:ea typeface="微软雅黑" panose="020B0503020204020204" pitchFamily="34" charset="-122"/>
              </a:rPr>
              <a:t>荣获</a:t>
            </a:r>
            <a:r>
              <a:rPr lang="en-US" altLang="zh-CN" dirty="0">
                <a:solidFill>
                  <a:srgbClr val="060F18"/>
                </a:solidFill>
                <a:latin typeface="Times New Roman" panose="02020603050405020304" pitchFamily="18" charset="0"/>
                <a:ea typeface="微软雅黑" panose="020B0503020204020204" pitchFamily="34" charset="-122"/>
              </a:rPr>
              <a:t>2022“</a:t>
            </a:r>
            <a:r>
              <a:rPr lang="zh-CN" altLang="en-US" dirty="0">
                <a:solidFill>
                  <a:srgbClr val="060F18"/>
                </a:solidFill>
                <a:latin typeface="Times New Roman" panose="02020603050405020304" pitchFamily="18" charset="0"/>
                <a:ea typeface="微软雅黑" panose="020B0503020204020204" pitchFamily="34" charset="-122"/>
              </a:rPr>
              <a:t>中国高校计算机大赛</a:t>
            </a:r>
            <a:r>
              <a:rPr lang="en-US" altLang="zh-CN" dirty="0">
                <a:solidFill>
                  <a:srgbClr val="060F18"/>
                </a:solidFill>
                <a:latin typeface="Times New Roman" panose="02020603050405020304" pitchFamily="18" charset="0"/>
                <a:ea typeface="微软雅黑" panose="020B0503020204020204" pitchFamily="34" charset="-122"/>
              </a:rPr>
              <a:t>-</a:t>
            </a:r>
            <a:r>
              <a:rPr lang="zh-CN" altLang="en-US" dirty="0">
                <a:solidFill>
                  <a:srgbClr val="060F18"/>
                </a:solidFill>
                <a:latin typeface="Times New Roman" panose="02020603050405020304" pitchFamily="18" charset="0"/>
                <a:ea typeface="微软雅黑" panose="020B0503020204020204" pitchFamily="34" charset="-122"/>
              </a:rPr>
              <a:t>网络技术挑战赛”国赛一等奖（队长）</a:t>
            </a:r>
            <a:endParaRPr lang="en-US" altLang="zh-CN" dirty="0">
              <a:solidFill>
                <a:srgbClr val="060F18"/>
              </a:solidFill>
              <a:latin typeface="Times New Roman" panose="02020603050405020304" pitchFamily="18" charset="0"/>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zh-CN" altLang="en-US" dirty="0">
                <a:solidFill>
                  <a:srgbClr val="060F18"/>
                </a:solidFill>
                <a:latin typeface="Times New Roman" panose="02020603050405020304" pitchFamily="18" charset="0"/>
                <a:ea typeface="微软雅黑" panose="020B0503020204020204" pitchFamily="34" charset="-122"/>
              </a:rPr>
              <a:t>荣获</a:t>
            </a:r>
            <a:r>
              <a:rPr lang="en-US" altLang="zh-CN" dirty="0">
                <a:solidFill>
                  <a:srgbClr val="060F18"/>
                </a:solidFill>
                <a:latin typeface="Times New Roman" panose="02020603050405020304" pitchFamily="18" charset="0"/>
                <a:ea typeface="微软雅黑" panose="020B0503020204020204" pitchFamily="34" charset="-122"/>
              </a:rPr>
              <a:t>2021</a:t>
            </a:r>
            <a:r>
              <a:rPr lang="zh-CN" altLang="en-US" dirty="0">
                <a:solidFill>
                  <a:srgbClr val="060F18"/>
                </a:solidFill>
                <a:latin typeface="Times New Roman" panose="02020603050405020304" pitchFamily="18" charset="0"/>
                <a:ea typeface="微软雅黑" panose="020B0503020204020204" pitchFamily="34" charset="-122"/>
              </a:rPr>
              <a:t>和</a:t>
            </a:r>
            <a:r>
              <a:rPr lang="en-US" altLang="zh-CN" dirty="0">
                <a:solidFill>
                  <a:srgbClr val="060F18"/>
                </a:solidFill>
                <a:latin typeface="Times New Roman" panose="02020603050405020304" pitchFamily="18" charset="0"/>
                <a:ea typeface="微软雅黑" panose="020B0503020204020204" pitchFamily="34" charset="-122"/>
              </a:rPr>
              <a:t>2022</a:t>
            </a:r>
            <a:r>
              <a:rPr lang="zh-CN" altLang="en-US" dirty="0">
                <a:solidFill>
                  <a:srgbClr val="060F18"/>
                </a:solidFill>
                <a:latin typeface="Times New Roman" panose="02020603050405020304" pitchFamily="18" charset="0"/>
                <a:ea typeface="微软雅黑" panose="020B0503020204020204" pitchFamily="34" charset="-122"/>
              </a:rPr>
              <a:t>学年学业一等奖学金</a:t>
            </a:r>
            <a:endParaRPr lang="en-US" altLang="zh-CN" dirty="0">
              <a:solidFill>
                <a:srgbClr val="060F18"/>
              </a:solidFill>
              <a:latin typeface="Times New Roman" panose="02020603050405020304" pitchFamily="18" charset="0"/>
              <a:ea typeface="微软雅黑" panose="020B0503020204020204" pitchFamily="34" charset="-122"/>
            </a:endParaRPr>
          </a:p>
          <a:p>
            <a:pPr marL="285750" lvl="0" indent="-285750" algn="just">
              <a:lnSpc>
                <a:spcPct val="150000"/>
              </a:lnSpc>
              <a:buFont typeface="Wingdings" panose="05000000000000000000" pitchFamily="2" charset="2"/>
              <a:buChar char="n"/>
              <a:defRPr/>
            </a:pPr>
            <a:endParaRPr lang="en-US" altLang="zh-CN" dirty="0">
              <a:solidFill>
                <a:srgbClr val="060F18"/>
              </a:solidFill>
              <a:latin typeface="Times New Roman" panose="02020603050405020304" pitchFamily="18" charset="0"/>
              <a:ea typeface="微软雅黑" panose="020B0503020204020204" pitchFamily="34" charset="-122"/>
            </a:endParaRPr>
          </a:p>
          <a:p>
            <a:pPr lvl="0" algn="just">
              <a:lnSpc>
                <a:spcPct val="150000"/>
              </a:lnSpc>
              <a:defRPr/>
            </a:pPr>
            <a:r>
              <a:rPr lang="zh-CN" altLang="en-US" sz="2000" b="1" dirty="0">
                <a:solidFill>
                  <a:srgbClr val="20517C"/>
                </a:solidFill>
                <a:latin typeface="Times New Roman" panose="02020603050405020304" pitchFamily="18" charset="0"/>
                <a:ea typeface="微软雅黑" panose="020B0503020204020204" pitchFamily="34" charset="-122"/>
              </a:rPr>
              <a:t>科研项目</a:t>
            </a:r>
          </a:p>
          <a:p>
            <a:pPr marL="285750" lvl="0" indent="-285750" algn="just">
              <a:lnSpc>
                <a:spcPct val="150000"/>
              </a:lnSpc>
              <a:buFont typeface="Wingdings" panose="05000000000000000000" pitchFamily="2" charset="2"/>
              <a:buChar char="n"/>
              <a:defRPr/>
            </a:pPr>
            <a:r>
              <a:rPr lang="en-US" altLang="zh-CN" dirty="0">
                <a:solidFill>
                  <a:srgbClr val="060F18"/>
                </a:solidFill>
                <a:latin typeface="Times New Roman" panose="02020603050405020304" pitchFamily="18" charset="0"/>
                <a:ea typeface="微软雅黑" panose="020B0503020204020204" pitchFamily="34" charset="-122"/>
              </a:rPr>
              <a:t>《EB</a:t>
            </a:r>
            <a:r>
              <a:rPr lang="zh-CN" altLang="en-US" dirty="0">
                <a:solidFill>
                  <a:srgbClr val="060F18"/>
                </a:solidFill>
                <a:latin typeface="Times New Roman" panose="02020603050405020304" pitchFamily="18" charset="0"/>
                <a:ea typeface="微软雅黑" panose="020B0503020204020204" pitchFamily="34" charset="-122"/>
              </a:rPr>
              <a:t>级集群存储性能优化及节点间高效通信方法研究</a:t>
            </a:r>
            <a:r>
              <a:rPr lang="en-US" altLang="zh-CN" dirty="0">
                <a:solidFill>
                  <a:srgbClr val="060F18"/>
                </a:solidFill>
                <a:latin typeface="Times New Roman" panose="02020603050405020304" pitchFamily="18" charset="0"/>
                <a:ea typeface="微软雅黑" panose="020B0503020204020204" pitchFamily="34" charset="-122"/>
              </a:rPr>
              <a:t>》,  </a:t>
            </a:r>
            <a:r>
              <a:rPr lang="zh-CN" altLang="en-US" dirty="0">
                <a:solidFill>
                  <a:srgbClr val="060F18"/>
                </a:solidFill>
                <a:latin typeface="Times New Roman" panose="02020603050405020304" pitchFamily="18" charset="0"/>
                <a:ea typeface="微软雅黑" panose="020B0503020204020204" pitchFamily="34" charset="-122"/>
              </a:rPr>
              <a:t>国家自然科学基金项目</a:t>
            </a:r>
            <a:endParaRPr lang="en-US" altLang="zh-CN" dirty="0">
              <a:solidFill>
                <a:srgbClr val="060F18"/>
              </a:solidFill>
              <a:latin typeface="Times New Roman" panose="02020603050405020304" pitchFamily="18" charset="0"/>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en-US" altLang="zh-CN" dirty="0">
                <a:solidFill>
                  <a:srgbClr val="060F18"/>
                </a:solidFill>
                <a:latin typeface="Times New Roman" panose="02020603050405020304" pitchFamily="18" charset="0"/>
                <a:ea typeface="微软雅黑" panose="020B0503020204020204" pitchFamily="34" charset="-122"/>
              </a:rPr>
              <a:t>《</a:t>
            </a:r>
            <a:r>
              <a:rPr lang="zh-CN" altLang="en-US" dirty="0">
                <a:solidFill>
                  <a:srgbClr val="060F18"/>
                </a:solidFill>
                <a:latin typeface="Times New Roman" panose="02020603050405020304" pitchFamily="18" charset="0"/>
                <a:ea typeface="微软雅黑" panose="020B0503020204020204" pitchFamily="34" charset="-122"/>
              </a:rPr>
              <a:t>基于</a:t>
            </a: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的工业物联网数据云边协同层级化存储及性能优化方法研究</a:t>
            </a:r>
            <a:r>
              <a:rPr lang="en-US" altLang="zh-CN" dirty="0">
                <a:solidFill>
                  <a:srgbClr val="060F18"/>
                </a:solidFill>
                <a:latin typeface="Times New Roman" panose="02020603050405020304" pitchFamily="18" charset="0"/>
                <a:ea typeface="微软雅黑" panose="020B0503020204020204" pitchFamily="34" charset="-122"/>
              </a:rPr>
              <a:t>》, </a:t>
            </a:r>
            <a:r>
              <a:rPr lang="zh-CN" altLang="en-US" dirty="0">
                <a:solidFill>
                  <a:srgbClr val="060F18"/>
                </a:solidFill>
                <a:latin typeface="Times New Roman" panose="02020603050405020304" pitchFamily="18" charset="0"/>
                <a:ea typeface="微软雅黑" panose="020B0503020204020204" pitchFamily="34" charset="-122"/>
              </a:rPr>
              <a:t>国家自然科学基金项目</a:t>
            </a:r>
            <a:endParaRPr lang="en-US" altLang="zh-CN" dirty="0">
              <a:solidFill>
                <a:srgbClr val="060F18"/>
              </a:solidFill>
              <a:latin typeface="Times New Roman" panose="02020603050405020304" pitchFamily="18" charset="0"/>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en-US" altLang="zh-CN" dirty="0">
                <a:solidFill>
                  <a:srgbClr val="060F18"/>
                </a:solidFill>
                <a:latin typeface="Times New Roman" panose="02020603050405020304" pitchFamily="18" charset="0"/>
                <a:ea typeface="微软雅黑" panose="020B0503020204020204" pitchFamily="34" charset="-122"/>
              </a:rPr>
              <a:t>《</a:t>
            </a:r>
            <a:r>
              <a:rPr lang="zh-CN" altLang="en-US" dirty="0">
                <a:solidFill>
                  <a:srgbClr val="060F18"/>
                </a:solidFill>
                <a:latin typeface="Times New Roman" panose="02020603050405020304" pitchFamily="18" charset="0"/>
                <a:ea typeface="微软雅黑" panose="020B0503020204020204" pitchFamily="34" charset="-122"/>
              </a:rPr>
              <a:t>工业物联网中的智能异常检测与智能路由方法研究</a:t>
            </a:r>
            <a:r>
              <a:rPr lang="en-US" altLang="zh-CN" dirty="0">
                <a:solidFill>
                  <a:srgbClr val="060F18"/>
                </a:solidFill>
                <a:latin typeface="Times New Roman" panose="02020603050405020304" pitchFamily="18" charset="0"/>
                <a:ea typeface="微软雅黑" panose="020B0503020204020204" pitchFamily="34" charset="-122"/>
              </a:rPr>
              <a:t>》, </a:t>
            </a:r>
            <a:r>
              <a:rPr lang="zh-CN" altLang="en-US" dirty="0">
                <a:solidFill>
                  <a:srgbClr val="060F18"/>
                </a:solidFill>
                <a:latin typeface="Times New Roman" panose="02020603050405020304" pitchFamily="18" charset="0"/>
                <a:ea typeface="微软雅黑" panose="020B0503020204020204" pitchFamily="34" charset="-122"/>
              </a:rPr>
              <a:t>广西研究生教育创新计划项目</a:t>
            </a:r>
          </a:p>
          <a:p>
            <a:pPr lvl="0" algn="just">
              <a:lnSpc>
                <a:spcPct val="150000"/>
              </a:lnSpc>
              <a:defRPr/>
            </a:pPr>
            <a:endParaRPr lang="zh-CN" altLang="en-US" dirty="0">
              <a:solidFill>
                <a:srgbClr val="060F18"/>
              </a:solidFill>
              <a:latin typeface="Times New Roman" panose="02020603050405020304" pitchFamily="18" charset="0"/>
              <a:ea typeface="微软雅黑" panose="020B0503020204020204" pitchFamily="34" charset="-122"/>
            </a:endParaRPr>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748883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攻读硕士期间的主要研究成果</a:t>
            </a:r>
          </a:p>
        </p:txBody>
      </p:sp>
    </p:spTree>
    <p:extLst>
      <p:ext uri="{BB962C8B-B14F-4D97-AF65-F5344CB8AC3E}">
        <p14:creationId xmlns:p14="http://schemas.microsoft.com/office/powerpoint/2010/main" val="3720842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圆角 4"/>
          <p:cNvSpPr/>
          <p:nvPr/>
        </p:nvSpPr>
        <p:spPr>
          <a:xfrm>
            <a:off x="261258" y="219529"/>
            <a:ext cx="11669484" cy="6418942"/>
          </a:xfrm>
          <a:prstGeom prst="roundRect">
            <a:avLst>
              <a:gd name="adj" fmla="val 4546"/>
            </a:avLst>
          </a:prstGeom>
          <a:solidFill>
            <a:schemeClr val="bg1"/>
          </a:solidFill>
          <a:ln>
            <a:noFill/>
          </a:ln>
          <a:effectLst>
            <a:outerShdw blurRad="63500" algn="ctr"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2639616" y="2780928"/>
            <a:ext cx="7424516" cy="923330"/>
          </a:xfrm>
          <a:prstGeom prst="rect">
            <a:avLst/>
          </a:prstGeom>
          <a:noFill/>
        </p:spPr>
        <p:txBody>
          <a:bodyPr wrap="square" rtlCol="0">
            <a:spAutoFit/>
          </a:bodyPr>
          <a:lstStyle/>
          <a:p>
            <a:pPr algn="ctr"/>
            <a:r>
              <a:rPr lang="zh-CN" altLang="en-US" sz="5400" b="1"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 恳请各位老师批评指正！</a:t>
            </a:r>
          </a:p>
        </p:txBody>
      </p:sp>
      <p:sp>
        <p:nvSpPr>
          <p:cNvPr id="24" name="TextBox 4">
            <a:extLst>
              <a:ext uri="{FF2B5EF4-FFF2-40B4-BE49-F238E27FC236}">
                <a16:creationId xmlns:a16="http://schemas.microsoft.com/office/drawing/2014/main" id="{997C2835-06CD-D6D4-C4C1-2B2C6500BE03}"/>
              </a:ext>
            </a:extLst>
          </p:cNvPr>
          <p:cNvSpPr txBox="1"/>
          <p:nvPr/>
        </p:nvSpPr>
        <p:spPr>
          <a:xfrm>
            <a:off x="2351584" y="5445224"/>
            <a:ext cx="7620961" cy="461665"/>
          </a:xfrm>
          <a:prstGeom prst="rect">
            <a:avLst/>
          </a:prstGeom>
          <a:noFill/>
        </p:spPr>
        <p:txBody>
          <a:bodyPr wrap="square" rtlCol="0">
            <a:spAutoFit/>
          </a:bodyPr>
          <a:lstStyle/>
          <a:p>
            <a:pPr algn="ctr"/>
            <a:r>
              <a:rPr lang="zh-CN" altLang="en-US" sz="2400" b="1"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计算机与信息安全学院      </a:t>
            </a:r>
            <a:r>
              <a:rPr lang="zh-CN" altLang="en-US" sz="2400" b="1" dirty="0">
                <a:latin typeface="微软雅黑" panose="020B0503020204020204" pitchFamily="34" charset="-122"/>
                <a:ea typeface="微软雅黑" panose="020B0503020204020204" pitchFamily="34" charset="-122"/>
              </a:rPr>
              <a:t>专业：计算机技术</a:t>
            </a:r>
          </a:p>
        </p:txBody>
      </p:sp>
      <p:sp>
        <p:nvSpPr>
          <p:cNvPr id="25" name="TextBox 5">
            <a:extLst>
              <a:ext uri="{FF2B5EF4-FFF2-40B4-BE49-F238E27FC236}">
                <a16:creationId xmlns:a16="http://schemas.microsoft.com/office/drawing/2014/main" id="{89182BE7-98F9-9DE2-7320-5FD1EB39F9AB}"/>
              </a:ext>
            </a:extLst>
          </p:cNvPr>
          <p:cNvSpPr txBox="1"/>
          <p:nvPr/>
        </p:nvSpPr>
        <p:spPr>
          <a:xfrm>
            <a:off x="3503712" y="5949280"/>
            <a:ext cx="5005217"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答辩人：黄林强            导师：叶苗</a:t>
            </a:r>
          </a:p>
        </p:txBody>
      </p:sp>
      <p:pic>
        <p:nvPicPr>
          <p:cNvPr id="3" name="图片 2">
            <a:extLst>
              <a:ext uri="{FF2B5EF4-FFF2-40B4-BE49-F238E27FC236}">
                <a16:creationId xmlns:a16="http://schemas.microsoft.com/office/drawing/2014/main" id="{D2C6131C-3C89-22DF-56AB-B0C5DA1834E1}"/>
              </a:ext>
            </a:extLst>
          </p:cNvPr>
          <p:cNvPicPr>
            <a:picLocks noChangeAspect="1"/>
          </p:cNvPicPr>
          <p:nvPr/>
        </p:nvPicPr>
        <p:blipFill>
          <a:blip r:embed="rId3"/>
          <a:stretch>
            <a:fillRect/>
          </a:stretch>
        </p:blipFill>
        <p:spPr>
          <a:xfrm>
            <a:off x="4808113" y="416699"/>
            <a:ext cx="2565532" cy="1822544"/>
          </a:xfrm>
          <a:prstGeom prst="rect">
            <a:avLst/>
          </a:prstGeom>
        </p:spPr>
      </p:pic>
      <p:sp>
        <p:nvSpPr>
          <p:cNvPr id="2" name="文本框 1">
            <a:extLst>
              <a:ext uri="{FF2B5EF4-FFF2-40B4-BE49-F238E27FC236}">
                <a16:creationId xmlns:a16="http://schemas.microsoft.com/office/drawing/2014/main" id="{E520732D-09D4-51B9-0B04-D1145E88F4B5}"/>
              </a:ext>
            </a:extLst>
          </p:cNvPr>
          <p:cNvSpPr txBox="1"/>
          <p:nvPr/>
        </p:nvSpPr>
        <p:spPr>
          <a:xfrm>
            <a:off x="4583832" y="3717032"/>
            <a:ext cx="5330999" cy="923330"/>
          </a:xfrm>
          <a:prstGeom prst="rect">
            <a:avLst/>
          </a:prstGeom>
          <a:noFill/>
        </p:spPr>
        <p:txBody>
          <a:bodyPr wrap="square" rtlCol="0">
            <a:spAutoFit/>
          </a:bodyPr>
          <a:lstStyle/>
          <a:p>
            <a:r>
              <a:rPr kumimoji="0" lang="zh-CN" altLang="en-US" sz="5400" b="1" i="0" u="none" strike="noStrike" kern="1200" cap="none" spc="0" normalizeH="0" baseline="0" noProof="0" dirty="0">
                <a:ln>
                  <a:noFill/>
                </a:ln>
                <a:solidFill>
                  <a:srgbClr val="1C4372"/>
                </a:solidFill>
                <a:effectLst/>
                <a:uLnTx/>
                <a:uFillTx/>
                <a:latin typeface="微软雅黑" panose="020B0503020204020204" pitchFamily="34" charset="-122"/>
                <a:ea typeface="微软雅黑" panose="020B0503020204020204" pitchFamily="34" charset="-122"/>
                <a:cs typeface="Arial" panose="020B0604020202020204" pitchFamily="34" charset="0"/>
              </a:rPr>
              <a:t>谢谢大家！</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8" name="灯片编号占位符 7">
            <a:extLst>
              <a:ext uri="{FF2B5EF4-FFF2-40B4-BE49-F238E27FC236}">
                <a16:creationId xmlns:a16="http://schemas.microsoft.com/office/drawing/2014/main" id="{41748947-24DD-5C68-C71D-965394E80717}"/>
              </a:ext>
            </a:extLst>
          </p:cNvPr>
          <p:cNvSpPr>
            <a:spLocks noGrp="1"/>
          </p:cNvSpPr>
          <p:nvPr>
            <p:ph type="sldNum" sz="quarter" idx="12"/>
          </p:nvPr>
        </p:nvSpPr>
        <p:spPr/>
        <p:txBody>
          <a:bodyPr/>
          <a:lstStyle/>
          <a:p>
            <a:fld id="{D2C6BE57-22F4-4F2B-8445-09D3E815F71E}" type="slidenum">
              <a:rPr lang="zh-CN" altLang="en-US" smtClean="0"/>
              <a:t>35</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4D669E-5E79-36FC-97B0-F9A9DD711697}"/>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4</a:t>
            </a:fld>
            <a:endParaRPr lang="zh-CN" altLang="en-US"/>
          </a:p>
        </p:txBody>
      </p:sp>
      <p:sp>
        <p:nvSpPr>
          <p:cNvPr id="3" name="文本占位符 2"/>
          <p:cNvSpPr>
            <a:spLocks noGrp="1"/>
          </p:cNvSpPr>
          <p:nvPr>
            <p:ph type="body" sz="quarter" idx="4294967295"/>
          </p:nvPr>
        </p:nvSpPr>
        <p:spPr>
          <a:xfrm>
            <a:off x="119336" y="188640"/>
            <a:ext cx="4586288" cy="496887"/>
          </a:xfrm>
          <a:prstGeom prst="rect">
            <a:avLst/>
          </a:prstGeom>
        </p:spPr>
        <p:txBody>
          <a:bodyPr/>
          <a:lstStyle/>
          <a:p>
            <a:pPr marL="0" indent="0">
              <a:buNone/>
            </a:pPr>
            <a:r>
              <a:rPr lang="zh-CN" altLang="en-US" sz="3600" b="1" dirty="0">
                <a:solidFill>
                  <a:schemeClr val="bg1"/>
                </a:solidFill>
                <a:latin typeface="+mj-ea"/>
                <a:ea typeface="+mj-ea"/>
              </a:rPr>
              <a:t>研究背景及意义</a:t>
            </a:r>
          </a:p>
        </p:txBody>
      </p:sp>
      <p:sp>
        <p:nvSpPr>
          <p:cNvPr id="24" name="文本框 23">
            <a:extLst>
              <a:ext uri="{FF2B5EF4-FFF2-40B4-BE49-F238E27FC236}">
                <a16:creationId xmlns:a16="http://schemas.microsoft.com/office/drawing/2014/main" id="{171DEA69-5B00-A8DB-FB1B-D23ED05274FD}"/>
              </a:ext>
            </a:extLst>
          </p:cNvPr>
          <p:cNvSpPr txBox="1"/>
          <p:nvPr/>
        </p:nvSpPr>
        <p:spPr>
          <a:xfrm>
            <a:off x="3503712" y="980728"/>
            <a:ext cx="4680520" cy="2536207"/>
          </a:xfrm>
          <a:prstGeom prst="rect">
            <a:avLst/>
          </a:prstGeom>
          <a:noFill/>
        </p:spPr>
        <p:txBody>
          <a:bodyPr wrap="square">
            <a:spAutoFit/>
          </a:bodyPr>
          <a:lstStyle/>
          <a:p>
            <a:pPr marL="285750" lvl="0" indent="-285750" algn="just">
              <a:lnSpc>
                <a:spcPct val="150000"/>
              </a:lnSpc>
              <a:buFont typeface="Wingdings" panose="05000000000000000000" pitchFamily="2" charset="2"/>
              <a:buChar char="n"/>
              <a:defRPr/>
            </a:pPr>
            <a:r>
              <a:rPr lang="en-US" altLang="zh-CN" dirty="0">
                <a:solidFill>
                  <a:srgbClr val="060F18"/>
                </a:solidFill>
                <a:latin typeface="Times New Roman" panose="02020603050405020304" pitchFamily="18" charset="0"/>
                <a:ea typeface="微软雅黑" panose="020B0503020204020204" pitchFamily="34" charset="-122"/>
              </a:rPr>
              <a:t>5G</a:t>
            </a:r>
            <a:r>
              <a:rPr lang="zh-CN" altLang="en-US" dirty="0">
                <a:solidFill>
                  <a:srgbClr val="060F18"/>
                </a:solidFill>
                <a:latin typeface="Times New Roman" panose="02020603050405020304" pitchFamily="18" charset="0"/>
                <a:ea typeface="微软雅黑" panose="020B0503020204020204" pitchFamily="34" charset="-122"/>
              </a:rPr>
              <a:t>网络等技术的发展，网络流量呈现出指数级增长趋势，给网络带来了</a:t>
            </a:r>
            <a:r>
              <a:rPr lang="zh-CN" altLang="en-US" b="1" dirty="0">
                <a:solidFill>
                  <a:srgbClr val="060F18"/>
                </a:solidFill>
                <a:latin typeface="Times New Roman" panose="02020603050405020304" pitchFamily="18" charset="0"/>
                <a:ea typeface="微软雅黑" panose="020B0503020204020204" pitchFamily="34" charset="-122"/>
              </a:rPr>
              <a:t>负载不平衡、链路带宽消耗大</a:t>
            </a:r>
            <a:r>
              <a:rPr lang="zh-CN" altLang="en-US" dirty="0">
                <a:solidFill>
                  <a:srgbClr val="060F18"/>
                </a:solidFill>
                <a:latin typeface="Times New Roman" panose="02020603050405020304" pitchFamily="18" charset="0"/>
                <a:ea typeface="微软雅黑" panose="020B0503020204020204" pitchFamily="34" charset="-122"/>
              </a:rPr>
              <a:t>等一系列问题，严重影响了网络性能质量</a:t>
            </a:r>
            <a:endParaRPr lang="en-US" altLang="zh-CN"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defRPr/>
            </a:pPr>
            <a:r>
              <a:rPr lang="zh-CN" altLang="en-US" dirty="0">
                <a:solidFill>
                  <a:srgbClr val="060F18"/>
                </a:solidFill>
                <a:latin typeface="Times New Roman" panose="02020603050405020304" pitchFamily="18" charset="0"/>
                <a:ea typeface="微软雅黑" panose="020B0503020204020204" pitchFamily="34" charset="-122"/>
              </a:rPr>
              <a:t>提升网络性能质量是满足当前用户对</a:t>
            </a:r>
            <a:r>
              <a:rPr lang="en-US" altLang="zh-CN" dirty="0">
                <a:solidFill>
                  <a:srgbClr val="060F18"/>
                </a:solidFill>
                <a:latin typeface="Times New Roman" panose="02020603050405020304" pitchFamily="18" charset="0"/>
                <a:ea typeface="微软雅黑" panose="020B0503020204020204" pitchFamily="34" charset="-122"/>
              </a:rPr>
              <a:t>QoS</a:t>
            </a:r>
            <a:r>
              <a:rPr lang="zh-CN" altLang="en-US" dirty="0">
                <a:solidFill>
                  <a:srgbClr val="060F18"/>
                </a:solidFill>
                <a:latin typeface="Times New Roman" panose="02020603050405020304" pitchFamily="18" charset="0"/>
                <a:ea typeface="微软雅黑" panose="020B0503020204020204" pitchFamily="34" charset="-122"/>
              </a:rPr>
              <a:t>的需求最基本且最重要的因素</a:t>
            </a:r>
            <a:endParaRPr kumimoji="0" lang="en-US" altLang="zh-CN" i="0" u="none" strike="noStrike" kern="1200" cap="none" spc="0" normalizeH="0" baseline="0" noProof="0" dirty="0">
              <a:ln>
                <a:noFill/>
              </a:ln>
              <a:solidFill>
                <a:srgbClr val="060F18"/>
              </a:solidFill>
              <a:effectLst/>
              <a:uLnTx/>
              <a:uFillTx/>
              <a:latin typeface="Times New Roman" panose="02020603050405020304" pitchFamily="18" charset="0"/>
              <a:ea typeface="微软雅黑" panose="020B0503020204020204" pitchFamily="34" charset="-122"/>
            </a:endParaRPr>
          </a:p>
        </p:txBody>
      </p:sp>
      <p:pic>
        <p:nvPicPr>
          <p:cNvPr id="1026" name="Picture 2">
            <a:extLst>
              <a:ext uri="{FF2B5EF4-FFF2-40B4-BE49-F238E27FC236}">
                <a16:creationId xmlns:a16="http://schemas.microsoft.com/office/drawing/2014/main" id="{F8277E4E-E313-46CB-98DB-82D8E8B1B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0728"/>
            <a:ext cx="3456384"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FF69AB3-3984-12C2-78E6-EA5E0F55E610}"/>
              </a:ext>
            </a:extLst>
          </p:cNvPr>
          <p:cNvSpPr txBox="1"/>
          <p:nvPr/>
        </p:nvSpPr>
        <p:spPr>
          <a:xfrm>
            <a:off x="9192344" y="1700808"/>
            <a:ext cx="6130454" cy="874214"/>
          </a:xfrm>
          <a:prstGeom prst="rect">
            <a:avLst/>
          </a:prstGeom>
          <a:noFill/>
        </p:spPr>
        <p:txBody>
          <a:bodyPr wrap="square">
            <a:spAutoFit/>
          </a:bodyPr>
          <a:lstStyle/>
          <a:p>
            <a:pPr marL="742950" lvl="1" indent="-285750" algn="just">
              <a:lnSpc>
                <a:spcPct val="150000"/>
              </a:lnSpc>
              <a:buFont typeface="Wingdings" panose="05000000000000000000" pitchFamily="2" charset="2"/>
              <a:buChar char="n"/>
              <a:defRPr/>
            </a:pPr>
            <a:r>
              <a:rPr lang="zh-CN" altLang="en-US" dirty="0">
                <a:solidFill>
                  <a:srgbClr val="060F18"/>
                </a:solidFill>
                <a:latin typeface="Times New Roman" panose="02020603050405020304" pitchFamily="18" charset="0"/>
                <a:ea typeface="微软雅黑" panose="020B0503020204020204" pitchFamily="34" charset="-122"/>
              </a:rPr>
              <a:t>网络硬件优化</a:t>
            </a:r>
            <a:endParaRPr lang="en-US" altLang="zh-CN" dirty="0">
              <a:solidFill>
                <a:srgbClr val="060F18"/>
              </a:solidFill>
              <a:latin typeface="Times New Roman" panose="02020603050405020304" pitchFamily="18" charset="0"/>
              <a:ea typeface="微软雅黑" panose="020B0503020204020204" pitchFamily="34" charset="-122"/>
            </a:endParaRPr>
          </a:p>
          <a:p>
            <a:pPr marL="742950" lvl="1" indent="-285750" algn="just">
              <a:lnSpc>
                <a:spcPct val="150000"/>
              </a:lnSpc>
              <a:buFont typeface="Wingdings" panose="05000000000000000000" pitchFamily="2" charset="2"/>
              <a:buChar char="n"/>
              <a:defRPr/>
            </a:pPr>
            <a:r>
              <a:rPr kumimoji="0" lang="zh-CN" altLang="en-US" b="1" i="0" u="none" strike="noStrike" kern="1200" cap="none" spc="0" normalizeH="0" baseline="0" noProof="0" dirty="0">
                <a:ln>
                  <a:noFill/>
                </a:ln>
                <a:solidFill>
                  <a:srgbClr val="060F18"/>
                </a:solidFill>
                <a:effectLst/>
                <a:uLnTx/>
                <a:uFillTx/>
                <a:latin typeface="Times New Roman" panose="02020603050405020304" pitchFamily="18" charset="0"/>
                <a:ea typeface="微软雅黑" panose="020B0503020204020204" pitchFamily="34" charset="-122"/>
              </a:rPr>
              <a:t>路由策略优化</a:t>
            </a:r>
            <a:endParaRPr kumimoji="0" lang="en-US" altLang="zh-CN" b="1" i="0" u="none" strike="noStrike" kern="1200" cap="none" spc="0" normalizeH="0" baseline="0" noProof="0" dirty="0">
              <a:ln>
                <a:noFill/>
              </a:ln>
              <a:solidFill>
                <a:srgbClr val="060F18"/>
              </a:solidFill>
              <a:effectLst/>
              <a:uLnTx/>
              <a:uFillTx/>
              <a:latin typeface="Times New Roman" panose="02020603050405020304" pitchFamily="18" charset="0"/>
              <a:ea typeface="微软雅黑" panose="020B0503020204020204" pitchFamily="34" charset="-122"/>
            </a:endParaRPr>
          </a:p>
        </p:txBody>
      </p:sp>
      <p:sp>
        <p:nvSpPr>
          <p:cNvPr id="10" name="箭头: 右 9">
            <a:extLst>
              <a:ext uri="{FF2B5EF4-FFF2-40B4-BE49-F238E27FC236}">
                <a16:creationId xmlns:a16="http://schemas.microsoft.com/office/drawing/2014/main" id="{AC940FD0-C2F5-3424-0CD4-1220E58E31BC}"/>
              </a:ext>
            </a:extLst>
          </p:cNvPr>
          <p:cNvSpPr/>
          <p:nvPr/>
        </p:nvSpPr>
        <p:spPr>
          <a:xfrm>
            <a:off x="8328248" y="2060848"/>
            <a:ext cx="122413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17BF617-0F07-FBA6-6C62-CB6036EBBE31}"/>
              </a:ext>
            </a:extLst>
          </p:cNvPr>
          <p:cNvSpPr txBox="1"/>
          <p:nvPr/>
        </p:nvSpPr>
        <p:spPr>
          <a:xfrm>
            <a:off x="4007768" y="4365104"/>
            <a:ext cx="7272808" cy="1289905"/>
          </a:xfrm>
          <a:prstGeom prst="rect">
            <a:avLst/>
          </a:prstGeom>
          <a:noFill/>
        </p:spPr>
        <p:txBody>
          <a:bodyPr wrap="square">
            <a:spAutoFit/>
          </a:bodyPr>
          <a:lstStyle/>
          <a:p>
            <a:pPr marL="285750" lvl="0" indent="-285750" algn="just">
              <a:lnSpc>
                <a:spcPct val="150000"/>
              </a:lnSpc>
              <a:buFont typeface="Wingdings" panose="05000000000000000000" pitchFamily="2" charset="2"/>
              <a:buChar char="n"/>
              <a:defRPr/>
            </a:pPr>
            <a:r>
              <a:rPr lang="zh-CN" altLang="en-US" dirty="0">
                <a:solidFill>
                  <a:srgbClr val="060F18"/>
                </a:solidFill>
                <a:latin typeface="微软雅黑" panose="020B0503020204020204" pitchFamily="34" charset="-122"/>
                <a:ea typeface="微软雅黑" panose="020B0503020204020204" pitchFamily="34" charset="-122"/>
              </a:rPr>
              <a:t>传统网络架构控制和转发紧耦合、分散式管理，很难获取网络全局视图信息</a:t>
            </a:r>
            <a:endParaRPr lang="en-US" altLang="zh-CN" dirty="0">
              <a:solidFill>
                <a:srgbClr val="060F18"/>
              </a:solidFill>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kumimoji="0" lang="zh-CN" altLang="en-US" i="0" u="none" strike="noStrike" kern="1200" cap="none" spc="0" normalizeH="0" baseline="0" noProof="0" dirty="0">
                <a:ln>
                  <a:noFill/>
                </a:ln>
                <a:solidFill>
                  <a:srgbClr val="060F18"/>
                </a:solidFill>
                <a:effectLst/>
                <a:uLnTx/>
                <a:uFillTx/>
                <a:latin typeface="微软雅黑" panose="020B0503020204020204" pitchFamily="34" charset="-122"/>
                <a:ea typeface="微软雅黑" panose="020B0503020204020204" pitchFamily="34" charset="-122"/>
              </a:rPr>
              <a:t>无法实现智能化路由决策部署</a:t>
            </a:r>
            <a:endParaRPr kumimoji="0" lang="en-US" altLang="zh-CN" i="0" u="none" strike="noStrike" kern="1200" cap="none" spc="0" normalizeH="0" baseline="0" noProof="0" dirty="0">
              <a:ln>
                <a:noFill/>
              </a:ln>
              <a:solidFill>
                <a:srgbClr val="060F18"/>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2F26C57E-5F90-B389-6683-3039E4047E82}"/>
              </a:ext>
            </a:extLst>
          </p:cNvPr>
          <p:cNvSpPr txBox="1"/>
          <p:nvPr/>
        </p:nvSpPr>
        <p:spPr>
          <a:xfrm>
            <a:off x="4007768" y="4316078"/>
            <a:ext cx="7200800" cy="1705210"/>
          </a:xfrm>
          <a:prstGeom prst="rect">
            <a:avLst/>
          </a:prstGeom>
          <a:noFill/>
        </p:spPr>
        <p:txBody>
          <a:bodyPr wrap="square">
            <a:spAutoFit/>
          </a:bodyPr>
          <a:lstStyle/>
          <a:p>
            <a:pPr marL="285750" lvl="0" indent="-285750" algn="just">
              <a:lnSpc>
                <a:spcPct val="150000"/>
              </a:lnSpc>
              <a:buFont typeface="Wingdings" panose="05000000000000000000" pitchFamily="2" charset="2"/>
              <a:buChar char="n"/>
              <a:defRPr/>
            </a:pPr>
            <a:r>
              <a:rPr lang="zh-CN" altLang="en-US" dirty="0">
                <a:solidFill>
                  <a:srgbClr val="060F18"/>
                </a:solidFill>
                <a:latin typeface="Times New Roman" panose="02020603050405020304" pitchFamily="18" charset="0"/>
                <a:ea typeface="微软雅黑" panose="020B0503020204020204" pitchFamily="34" charset="-122"/>
              </a:rPr>
              <a:t>软件定义网络（</a:t>
            </a: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）架构数据与控制平面解耦，逻辑上集中控制，方便获取网络全局视图信息</a:t>
            </a:r>
            <a:endParaRPr lang="en-US" altLang="zh-CN" dirty="0">
              <a:solidFill>
                <a:srgbClr val="060F18"/>
              </a:solidFill>
              <a:latin typeface="Times New Roman" panose="02020603050405020304" pitchFamily="18" charset="0"/>
              <a:ea typeface="微软雅黑" panose="020B0503020204020204" pitchFamily="34" charset="-122"/>
            </a:endParaRPr>
          </a:p>
          <a:p>
            <a:pPr marL="285750" lvl="0" indent="-285750" algn="just">
              <a:lnSpc>
                <a:spcPct val="150000"/>
              </a:lnSpc>
              <a:buFont typeface="Wingdings" panose="05000000000000000000" pitchFamily="2" charset="2"/>
              <a:buChar char="n"/>
              <a:defRPr/>
            </a:pPr>
            <a:r>
              <a:rPr lang="zh-CN" altLang="en-US" dirty="0">
                <a:solidFill>
                  <a:srgbClr val="060F18"/>
                </a:solidFill>
                <a:latin typeface="Times New Roman" panose="02020603050405020304" pitchFamily="18" charset="0"/>
                <a:ea typeface="微软雅黑" panose="020B0503020204020204" pitchFamily="34" charset="-122"/>
              </a:rPr>
              <a:t>十分有利于智能路由优化方法的设计与部署，能够实现智能化路由决策</a:t>
            </a:r>
            <a:endParaRPr lang="en-US" altLang="zh-CN" dirty="0">
              <a:solidFill>
                <a:srgbClr val="060F18"/>
              </a:solidFill>
              <a:latin typeface="Times New Roman" panose="02020603050405020304" pitchFamily="18" charset="0"/>
              <a:ea typeface="微软雅黑" panose="020B0503020204020204" pitchFamily="34" charset="-122"/>
            </a:endParaRPr>
          </a:p>
        </p:txBody>
      </p:sp>
      <p:sp>
        <p:nvSpPr>
          <p:cNvPr id="20" name="文本框 19">
            <a:extLst>
              <a:ext uri="{FF2B5EF4-FFF2-40B4-BE49-F238E27FC236}">
                <a16:creationId xmlns:a16="http://schemas.microsoft.com/office/drawing/2014/main" id="{C7994C6E-A016-5329-969B-A57C25F1D02B}"/>
              </a:ext>
            </a:extLst>
          </p:cNvPr>
          <p:cNvSpPr txBox="1"/>
          <p:nvPr/>
        </p:nvSpPr>
        <p:spPr>
          <a:xfrm>
            <a:off x="8400256" y="1700808"/>
            <a:ext cx="1296144" cy="369332"/>
          </a:xfrm>
          <a:prstGeom prst="rect">
            <a:avLst/>
          </a:prstGeom>
          <a:noFill/>
        </p:spPr>
        <p:txBody>
          <a:bodyPr wrap="square" rtlCol="0">
            <a:spAutoFit/>
          </a:bodyPr>
          <a:lstStyle/>
          <a:p>
            <a:r>
              <a:rPr lang="zh-CN" altLang="en-US" dirty="0">
                <a:solidFill>
                  <a:srgbClr val="060F18"/>
                </a:solidFill>
                <a:latin typeface="微软雅黑" panose="020B0503020204020204" pitchFamily="34" charset="-122"/>
                <a:ea typeface="微软雅黑" panose="020B0503020204020204" pitchFamily="34" charset="-122"/>
              </a:rPr>
              <a:t>解决方法</a:t>
            </a:r>
          </a:p>
        </p:txBody>
      </p:sp>
      <p:grpSp>
        <p:nvGrpSpPr>
          <p:cNvPr id="25" name="组合 24">
            <a:extLst>
              <a:ext uri="{FF2B5EF4-FFF2-40B4-BE49-F238E27FC236}">
                <a16:creationId xmlns:a16="http://schemas.microsoft.com/office/drawing/2014/main" id="{542E1852-B187-3878-6668-74C248786AD0}"/>
              </a:ext>
            </a:extLst>
          </p:cNvPr>
          <p:cNvGrpSpPr/>
          <p:nvPr/>
        </p:nvGrpSpPr>
        <p:grpSpPr>
          <a:xfrm>
            <a:off x="1475" y="3645024"/>
            <a:ext cx="3832621" cy="3249652"/>
            <a:chOff x="1475" y="3573016"/>
            <a:chExt cx="3832621" cy="3249652"/>
          </a:xfrm>
        </p:grpSpPr>
        <p:pic>
          <p:nvPicPr>
            <p:cNvPr id="14" name="Picture 2">
              <a:extLst>
                <a:ext uri="{FF2B5EF4-FFF2-40B4-BE49-F238E27FC236}">
                  <a16:creationId xmlns:a16="http://schemas.microsoft.com/office/drawing/2014/main" id="{FA42E9BB-8FD5-8A32-3C31-897C669A5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 y="3573016"/>
              <a:ext cx="3832621" cy="2808312"/>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6EA4BAD4-85F5-B4FA-2D23-4DF0A4CD39BE}"/>
                </a:ext>
              </a:extLst>
            </p:cNvPr>
            <p:cNvSpPr txBox="1"/>
            <p:nvPr/>
          </p:nvSpPr>
          <p:spPr>
            <a:xfrm>
              <a:off x="839416" y="6453336"/>
              <a:ext cx="2160240" cy="369332"/>
            </a:xfrm>
            <a:prstGeom prst="rect">
              <a:avLst/>
            </a:prstGeom>
            <a:noFill/>
          </p:spPr>
          <p:txBody>
            <a:bodyPr wrap="square" rtlCol="0">
              <a:spAutoFit/>
            </a:bodyPr>
            <a:lstStyle/>
            <a:p>
              <a:r>
                <a:rPr lang="zh-CN" altLang="en-US" dirty="0">
                  <a:solidFill>
                    <a:srgbClr val="060F18"/>
                  </a:solidFill>
                  <a:latin typeface="微软雅黑" panose="020B0503020204020204" pitchFamily="34" charset="-122"/>
                  <a:ea typeface="微软雅黑" panose="020B0503020204020204" pitchFamily="34" charset="-122"/>
                </a:rPr>
                <a:t>传统网络架构</a:t>
              </a:r>
            </a:p>
          </p:txBody>
        </p:sp>
      </p:grpSp>
      <p:grpSp>
        <p:nvGrpSpPr>
          <p:cNvPr id="27" name="组合 26">
            <a:extLst>
              <a:ext uri="{FF2B5EF4-FFF2-40B4-BE49-F238E27FC236}">
                <a16:creationId xmlns:a16="http://schemas.microsoft.com/office/drawing/2014/main" id="{A230B9D0-8BFF-AB05-FE29-78C9D5FDDF10}"/>
              </a:ext>
            </a:extLst>
          </p:cNvPr>
          <p:cNvGrpSpPr/>
          <p:nvPr/>
        </p:nvGrpSpPr>
        <p:grpSpPr>
          <a:xfrm>
            <a:off x="18290" y="3608348"/>
            <a:ext cx="3816424" cy="3249652"/>
            <a:chOff x="263352" y="4581128"/>
            <a:chExt cx="3816424" cy="3249652"/>
          </a:xfrm>
        </p:grpSpPr>
        <p:pic>
          <p:nvPicPr>
            <p:cNvPr id="17" name="Picture 2">
              <a:extLst>
                <a:ext uri="{FF2B5EF4-FFF2-40B4-BE49-F238E27FC236}">
                  <a16:creationId xmlns:a16="http://schemas.microsoft.com/office/drawing/2014/main" id="{80CD5796-DE45-1431-23DC-D57112BC3E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352" y="4581128"/>
              <a:ext cx="3816424" cy="2881595"/>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D28DC395-9ACF-A513-D994-102A1B4F90DF}"/>
                </a:ext>
              </a:extLst>
            </p:cNvPr>
            <p:cNvSpPr txBox="1"/>
            <p:nvPr/>
          </p:nvSpPr>
          <p:spPr>
            <a:xfrm>
              <a:off x="1559496" y="7461448"/>
              <a:ext cx="2160240" cy="369332"/>
            </a:xfrm>
            <a:prstGeom prst="rect">
              <a:avLst/>
            </a:prstGeom>
            <a:noFill/>
          </p:spPr>
          <p:txBody>
            <a:bodyPr wrap="square" rtlCol="0">
              <a:spAutoFit/>
            </a:bodyPr>
            <a:lstStyle/>
            <a:p>
              <a:r>
                <a:rPr lang="en-US" altLang="zh-CN" dirty="0">
                  <a:solidFill>
                    <a:srgbClr val="060F18"/>
                  </a:solidFill>
                  <a:latin typeface="Times New Roman" panose="02020603050405020304" pitchFamily="18" charset="0"/>
                  <a:ea typeface="微软雅黑" panose="020B0503020204020204" pitchFamily="34" charset="-122"/>
                  <a:cs typeface="Times New Roman" panose="02020603050405020304" pitchFamily="18" charset="0"/>
                </a:rPr>
                <a:t>SDN</a:t>
              </a:r>
              <a:r>
                <a:rPr lang="zh-CN" altLang="en-US" dirty="0">
                  <a:solidFill>
                    <a:srgbClr val="060F18"/>
                  </a:solidFill>
                  <a:latin typeface="微软雅黑" panose="020B0503020204020204" pitchFamily="34" charset="-122"/>
                  <a:ea typeface="微软雅黑" panose="020B0503020204020204" pitchFamily="34" charset="-122"/>
                </a:rPr>
                <a:t>架构</a:t>
              </a:r>
            </a:p>
          </p:txBody>
        </p:sp>
      </p:grpSp>
      <p:sp>
        <p:nvSpPr>
          <p:cNvPr id="7" name="文本框 6">
            <a:extLst>
              <a:ext uri="{FF2B5EF4-FFF2-40B4-BE49-F238E27FC236}">
                <a16:creationId xmlns:a16="http://schemas.microsoft.com/office/drawing/2014/main" id="{38BD6DD3-2199-CFD8-91C9-BA86F51A3F08}"/>
              </a:ext>
            </a:extLst>
          </p:cNvPr>
          <p:cNvSpPr txBox="1"/>
          <p:nvPr/>
        </p:nvSpPr>
        <p:spPr>
          <a:xfrm>
            <a:off x="3863752" y="6237312"/>
            <a:ext cx="7847860" cy="348813"/>
          </a:xfrm>
          <a:prstGeom prst="rect">
            <a:avLst/>
          </a:prstGeom>
          <a:noFill/>
        </p:spPr>
        <p:txBody>
          <a:bodyPr wrap="square">
            <a:spAutoFit/>
          </a:bodyPr>
          <a:lstStyle/>
          <a:p>
            <a:pPr indent="304800" algn="just">
              <a:lnSpc>
                <a:spcPts val="2000"/>
              </a:lnSpc>
            </a:pPr>
            <a:r>
              <a:rPr lang="zh-CN" altLang="zh-CN" sz="1800" kern="100" dirty="0">
                <a:solidFill>
                  <a:srgbClr val="060F18"/>
                </a:solidFill>
                <a:effectLst/>
                <a:latin typeface="Times New Roman" panose="02020603050405020304" pitchFamily="18" charset="0"/>
                <a:ea typeface="微软雅黑" panose="020B0503020204020204" pitchFamily="34" charset="-122"/>
              </a:rPr>
              <a:t>因此，研究</a:t>
            </a:r>
            <a:r>
              <a:rPr lang="en-US" altLang="zh-CN" sz="1800" kern="100" dirty="0">
                <a:solidFill>
                  <a:srgbClr val="060F18"/>
                </a:solidFill>
                <a:effectLst/>
                <a:latin typeface="Times New Roman" panose="02020603050405020304" pitchFamily="18" charset="0"/>
                <a:ea typeface="微软雅黑" panose="020B0503020204020204" pitchFamily="34" charset="-122"/>
              </a:rPr>
              <a:t>SDN</a:t>
            </a:r>
            <a:r>
              <a:rPr lang="zh-CN" altLang="zh-CN" sz="1800" kern="100" dirty="0">
                <a:solidFill>
                  <a:srgbClr val="060F18"/>
                </a:solidFill>
                <a:effectLst/>
                <a:latin typeface="Times New Roman" panose="02020603050405020304" pitchFamily="18" charset="0"/>
                <a:ea typeface="微软雅黑" panose="020B0503020204020204" pitchFamily="34" charset="-122"/>
              </a:rPr>
              <a:t>网络架构中的智能路由优化问题是十分有必要的</a:t>
            </a:r>
          </a:p>
        </p:txBody>
      </p:sp>
    </p:spTree>
    <p:extLst>
      <p:ext uri="{BB962C8B-B14F-4D97-AF65-F5344CB8AC3E}">
        <p14:creationId xmlns:p14="http://schemas.microsoft.com/office/powerpoint/2010/main" val="264651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250"/>
                                        <p:tgtEl>
                                          <p:spTgt spid="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25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2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wipe(down)">
                                      <p:cBhvr>
                                        <p:cTn id="18" dur="25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25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25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250"/>
                                        <p:tgtEl>
                                          <p:spTgt spid="2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250"/>
                                        <p:tgtEl>
                                          <p:spTgt spid="19"/>
                                        </p:tgtEl>
                                      </p:cBhvr>
                                    </p:animEffect>
                                  </p:childTnLst>
                                </p:cTn>
                              </p:par>
                              <p:par>
                                <p:cTn id="35" presetID="22" presetClass="exit" presetSubtype="4" fill="hold" grpId="1" nodeType="withEffect">
                                  <p:stCondLst>
                                    <p:cond delay="0"/>
                                  </p:stCondLst>
                                  <p:childTnLst>
                                    <p:animEffect transition="out" filter="wipe(down)">
                                      <p:cBhvr>
                                        <p:cTn id="36" dur="250"/>
                                        <p:tgtEl>
                                          <p:spTgt spid="16"/>
                                        </p:tgtEl>
                                      </p:cBhvr>
                                    </p:animEffect>
                                    <p:set>
                                      <p:cBhvr>
                                        <p:cTn id="37" dur="1" fill="hold">
                                          <p:stCondLst>
                                            <p:cond delay="249"/>
                                          </p:stCondLst>
                                        </p:cTn>
                                        <p:tgtEl>
                                          <p:spTgt spid="16"/>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250"/>
                                        <p:tgtEl>
                                          <p:spTgt spid="25"/>
                                        </p:tgtEl>
                                      </p:cBhvr>
                                    </p:animEffect>
                                    <p:set>
                                      <p:cBhvr>
                                        <p:cTn id="40" dur="1" fill="hold">
                                          <p:stCondLst>
                                            <p:cond delay="249"/>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6" grpId="1"/>
      <p:bldP spid="19" grpId="0"/>
      <p:bldP spid="20"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a:xfrm>
            <a:off x="3359696" y="4437112"/>
            <a:ext cx="5195640" cy="496824"/>
          </a:xfrm>
        </p:spPr>
        <p:txBody>
          <a:bodyPr/>
          <a:lstStyle/>
          <a:p>
            <a:r>
              <a:rPr lang="zh-CN" altLang="en-US" sz="3600" b="1" dirty="0"/>
              <a:t>研究现状</a:t>
            </a:r>
          </a:p>
        </p:txBody>
      </p:sp>
      <p:sp>
        <p:nvSpPr>
          <p:cNvPr id="3" name="灯片编号占位符 2">
            <a:extLst>
              <a:ext uri="{FF2B5EF4-FFF2-40B4-BE49-F238E27FC236}">
                <a16:creationId xmlns:a16="http://schemas.microsoft.com/office/drawing/2014/main" id="{055B2D62-51D0-FA82-7F02-34DF62068107}"/>
              </a:ext>
            </a:extLst>
          </p:cNvPr>
          <p:cNvSpPr>
            <a:spLocks noGrp="1"/>
          </p:cNvSpPr>
          <p:nvPr>
            <p:ph type="sldNum" sz="quarter" idx="13"/>
          </p:nvPr>
        </p:nvSpPr>
        <p:spPr/>
        <p:txBody>
          <a:bodyPr/>
          <a:lstStyle/>
          <a:p>
            <a:fld id="{9AE87BB3-60B6-4185-896A-3B81AD2659A1}" type="slidenum">
              <a:rPr lang="zh-CN" altLang="en-US" smtClean="0"/>
              <a:t>5</a:t>
            </a:fld>
            <a:endParaRPr lang="zh-CN" altLang="en-US"/>
          </a:p>
        </p:txBody>
      </p:sp>
      <p:sp>
        <p:nvSpPr>
          <p:cNvPr id="6" name="椭圆 5">
            <a:extLst>
              <a:ext uri="{FF2B5EF4-FFF2-40B4-BE49-F238E27FC236}">
                <a16:creationId xmlns:a16="http://schemas.microsoft.com/office/drawing/2014/main" id="{4DF8198C-D32A-9260-7B8B-B47DD1FBE18E}"/>
              </a:ext>
            </a:extLst>
          </p:cNvPr>
          <p:cNvSpPr/>
          <p:nvPr/>
        </p:nvSpPr>
        <p:spPr>
          <a:xfrm>
            <a:off x="5159896" y="1916833"/>
            <a:ext cx="1800200" cy="1800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b="1" dirty="0">
                <a:solidFill>
                  <a:schemeClr val="bg1"/>
                </a:solidFill>
                <a:latin typeface="FuturaBookC" pitchFamily="2" charset="-52"/>
              </a:rPr>
              <a:t>2</a:t>
            </a:r>
            <a:endParaRPr lang="zh-CN" altLang="en-US" sz="11500" b="1" dirty="0">
              <a:solidFill>
                <a:schemeClr val="bg1"/>
              </a:solidFill>
              <a:latin typeface="FuturaBookC" pitchFamily="2" charset="-52"/>
            </a:endParaRPr>
          </a:p>
        </p:txBody>
      </p:sp>
      <p:cxnSp>
        <p:nvCxnSpPr>
          <p:cNvPr id="8" name="直接连接符 7">
            <a:extLst>
              <a:ext uri="{FF2B5EF4-FFF2-40B4-BE49-F238E27FC236}">
                <a16:creationId xmlns:a16="http://schemas.microsoft.com/office/drawing/2014/main" id="{34486360-B655-CA93-7F0A-8DD155C35A45}"/>
              </a:ext>
            </a:extLst>
          </p:cNvPr>
          <p:cNvCxnSpPr/>
          <p:nvPr/>
        </p:nvCxnSpPr>
        <p:spPr>
          <a:xfrm>
            <a:off x="3719736" y="4005064"/>
            <a:ext cx="4320480" cy="0"/>
          </a:xfrm>
          <a:prstGeom prst="line">
            <a:avLst/>
          </a:prstGeom>
          <a:ln w="76200">
            <a:solidFill>
              <a:srgbClr val="2051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998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6</a:t>
            </a:fld>
            <a:endParaRPr lang="zh-CN" altLang="en-US"/>
          </a:p>
        </p:txBody>
      </p:sp>
      <p:sp>
        <p:nvSpPr>
          <p:cNvPr id="24" name="文本框 23">
            <a:extLst>
              <a:ext uri="{FF2B5EF4-FFF2-40B4-BE49-F238E27FC236}">
                <a16:creationId xmlns:a16="http://schemas.microsoft.com/office/drawing/2014/main" id="{171DEA69-5B00-A8DB-FB1B-D23ED05274FD}"/>
              </a:ext>
            </a:extLst>
          </p:cNvPr>
          <p:cNvSpPr txBox="1"/>
          <p:nvPr/>
        </p:nvSpPr>
        <p:spPr>
          <a:xfrm>
            <a:off x="191344" y="908720"/>
            <a:ext cx="11521280" cy="458074"/>
          </a:xfrm>
          <a:prstGeom prst="rect">
            <a:avLst/>
          </a:prstGeom>
          <a:noFill/>
        </p:spPr>
        <p:txBody>
          <a:bodyPr wrap="square">
            <a:spAutoFit/>
          </a:bodyPr>
          <a:lstStyle/>
          <a:p>
            <a:pPr lvl="0" indent="360045" algn="just">
              <a:lnSpc>
                <a:spcPct val="150000"/>
              </a:lnSpc>
              <a:defRPr/>
            </a:pPr>
            <a:endParaRPr kumimoji="0" lang="en-US" altLang="zh-CN" i="0" u="none" strike="noStrike" kern="1200" cap="none" spc="0" normalizeH="0" noProof="0" dirty="0">
              <a:ln>
                <a:noFill/>
              </a:ln>
              <a:solidFill>
                <a:srgbClr val="060F18"/>
              </a:solidFill>
              <a:effectLst/>
              <a:uLnTx/>
              <a:uFillTx/>
              <a:latin typeface="Times New Roman" panose="02020603050405020304" pitchFamily="18" charset="0"/>
              <a:ea typeface="微软雅黑" panose="020B0503020204020204" pitchFamily="34" charset="-122"/>
            </a:endParaRPr>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4586288"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研究现状</a:t>
            </a:r>
          </a:p>
        </p:txBody>
      </p:sp>
      <p:graphicFrame>
        <p:nvGraphicFramePr>
          <p:cNvPr id="4" name="表格 11">
            <a:extLst>
              <a:ext uri="{FF2B5EF4-FFF2-40B4-BE49-F238E27FC236}">
                <a16:creationId xmlns:a16="http://schemas.microsoft.com/office/drawing/2014/main" id="{218EC9B4-E124-87D3-285B-6A5CF217D6E1}"/>
              </a:ext>
            </a:extLst>
          </p:cNvPr>
          <p:cNvGraphicFramePr>
            <a:graphicFrameLocks noGrp="1"/>
          </p:cNvGraphicFramePr>
          <p:nvPr>
            <p:extLst>
              <p:ext uri="{D42A27DB-BD31-4B8C-83A1-F6EECF244321}">
                <p14:modId xmlns:p14="http://schemas.microsoft.com/office/powerpoint/2010/main" val="374275412"/>
              </p:ext>
            </p:extLst>
          </p:nvPr>
        </p:nvGraphicFramePr>
        <p:xfrm>
          <a:off x="191344" y="3429000"/>
          <a:ext cx="5472608" cy="2021840"/>
        </p:xfrm>
        <a:graphic>
          <a:graphicData uri="http://schemas.openxmlformats.org/drawingml/2006/table">
            <a:tbl>
              <a:tblPr firstRow="1" bandRow="1">
                <a:tableStyleId>{5C22544A-7EE6-4342-B048-85BDC9FD1C3A}</a:tableStyleId>
              </a:tblPr>
              <a:tblGrid>
                <a:gridCol w="1468261">
                  <a:extLst>
                    <a:ext uri="{9D8B030D-6E8A-4147-A177-3AD203B41FA5}">
                      <a16:colId xmlns:a16="http://schemas.microsoft.com/office/drawing/2014/main" val="3989777389"/>
                    </a:ext>
                  </a:extLst>
                </a:gridCol>
                <a:gridCol w="4004347">
                  <a:extLst>
                    <a:ext uri="{9D8B030D-6E8A-4147-A177-3AD203B41FA5}">
                      <a16:colId xmlns:a16="http://schemas.microsoft.com/office/drawing/2014/main" val="1327412656"/>
                    </a:ext>
                  </a:extLst>
                </a:gridCol>
              </a:tblGrid>
              <a:tr h="298832">
                <a:tc>
                  <a:txBody>
                    <a:bodyPr/>
                    <a:lstStyle/>
                    <a:p>
                      <a:pPr algn="ctr"/>
                      <a:r>
                        <a:rPr lang="zh-CN" altLang="en-US" b="1" baseline="0" dirty="0">
                          <a:latin typeface="Times New Roman" panose="02020603050405020304" pitchFamily="18" charset="0"/>
                          <a:ea typeface="宋体" panose="02010600030101010101" pitchFamily="2" charset="-122"/>
                        </a:rPr>
                        <a:t>算法类型</a:t>
                      </a:r>
                    </a:p>
                  </a:txBody>
                  <a:tcPr anchor="ctr"/>
                </a:tc>
                <a:tc>
                  <a:txBody>
                    <a:bodyPr/>
                    <a:lstStyle/>
                    <a:p>
                      <a:pPr algn="ctr"/>
                      <a:r>
                        <a:rPr lang="zh-CN" altLang="en-US" b="1" baseline="0" dirty="0">
                          <a:latin typeface="Times New Roman" panose="02020603050405020304" pitchFamily="18" charset="0"/>
                          <a:ea typeface="宋体" panose="02010600030101010101" pitchFamily="2" charset="-122"/>
                        </a:rPr>
                        <a:t>存在问题</a:t>
                      </a:r>
                    </a:p>
                  </a:txBody>
                  <a:tcPr/>
                </a:tc>
                <a:extLst>
                  <a:ext uri="{0D108BD9-81ED-4DB2-BD59-A6C34878D82A}">
                    <a16:rowId xmlns:a16="http://schemas.microsoft.com/office/drawing/2014/main" val="856410088"/>
                  </a:ext>
                </a:extLst>
              </a:tr>
              <a:tr h="370840">
                <a:tc>
                  <a:txBody>
                    <a:bodyPr/>
                    <a:lstStyle/>
                    <a:p>
                      <a:pPr algn="ctr"/>
                      <a:r>
                        <a:rPr lang="zh-CN" altLang="en-US" baseline="0" dirty="0">
                          <a:solidFill>
                            <a:srgbClr val="060F18"/>
                          </a:solidFill>
                          <a:latin typeface="Times New Roman" panose="02020603050405020304" pitchFamily="18" charset="0"/>
                          <a:ea typeface="宋体" panose="02010600030101010101" pitchFamily="2" charset="-122"/>
                        </a:rPr>
                        <a:t>启发式</a:t>
                      </a:r>
                    </a:p>
                  </a:txBody>
                  <a:tcPr/>
                </a:tc>
                <a:tc>
                  <a:txBody>
                    <a:bodyPr/>
                    <a:lstStyle/>
                    <a:p>
                      <a:pPr algn="l"/>
                      <a:r>
                        <a:rPr lang="zh-CN" altLang="en-US" baseline="0" dirty="0">
                          <a:solidFill>
                            <a:srgbClr val="060F18"/>
                          </a:solidFill>
                          <a:latin typeface="Times New Roman" panose="02020603050405020304" pitchFamily="18" charset="0"/>
                          <a:ea typeface="宋体" panose="02010600030101010101" pitchFamily="2" charset="-122"/>
                        </a:rPr>
                        <a:t>严格的使用场景</a:t>
                      </a:r>
                    </a:p>
                  </a:txBody>
                  <a:tcPr/>
                </a:tc>
                <a:extLst>
                  <a:ext uri="{0D108BD9-81ED-4DB2-BD59-A6C34878D82A}">
                    <a16:rowId xmlns:a16="http://schemas.microsoft.com/office/drawing/2014/main" val="1948854219"/>
                  </a:ext>
                </a:extLst>
              </a:tr>
              <a:tr h="370840">
                <a:tc>
                  <a:txBody>
                    <a:bodyPr/>
                    <a:lstStyle/>
                    <a:p>
                      <a:pPr algn="ctr"/>
                      <a:r>
                        <a:rPr lang="zh-CN" altLang="en-US" baseline="0" dirty="0">
                          <a:solidFill>
                            <a:srgbClr val="060F18"/>
                          </a:solidFill>
                          <a:latin typeface="Times New Roman" panose="02020603050405020304" pitchFamily="18" charset="0"/>
                          <a:ea typeface="宋体" panose="02010600030101010101" pitchFamily="2" charset="-122"/>
                        </a:rPr>
                        <a:t>机器学习</a:t>
                      </a:r>
                    </a:p>
                  </a:txBody>
                  <a:tcPr/>
                </a:tc>
                <a:tc>
                  <a:txBody>
                    <a:bodyPr/>
                    <a:lstStyle/>
                    <a:p>
                      <a:pPr algn="l"/>
                      <a:r>
                        <a:rPr lang="zh-CN" altLang="en-US" baseline="0" dirty="0">
                          <a:solidFill>
                            <a:srgbClr val="060F18"/>
                          </a:solidFill>
                          <a:latin typeface="Times New Roman" panose="02020603050405020304" pitchFamily="18" charset="0"/>
                          <a:ea typeface="宋体" panose="02010600030101010101" pitchFamily="2" charset="-122"/>
                        </a:rPr>
                        <a:t>标签数据</a:t>
                      </a:r>
                    </a:p>
                  </a:txBody>
                  <a:tcPr/>
                </a:tc>
                <a:extLst>
                  <a:ext uri="{0D108BD9-81ED-4DB2-BD59-A6C34878D82A}">
                    <a16:rowId xmlns:a16="http://schemas.microsoft.com/office/drawing/2014/main" val="2365400328"/>
                  </a:ext>
                </a:extLst>
              </a:tr>
              <a:tr h="370840">
                <a:tc>
                  <a:txBody>
                    <a:bodyPr/>
                    <a:lstStyle/>
                    <a:p>
                      <a:pPr algn="ctr"/>
                      <a:endParaRPr lang="en-US" altLang="zh-CN" baseline="0" dirty="0">
                        <a:solidFill>
                          <a:srgbClr val="060F18"/>
                        </a:solidFill>
                        <a:latin typeface="Times New Roman" panose="02020603050405020304" pitchFamily="18" charset="0"/>
                        <a:ea typeface="宋体" panose="02010600030101010101" pitchFamily="2" charset="-122"/>
                      </a:endParaRPr>
                    </a:p>
                    <a:p>
                      <a:pPr algn="ctr"/>
                      <a:r>
                        <a:rPr lang="zh-CN" altLang="en-US" baseline="0" dirty="0">
                          <a:solidFill>
                            <a:srgbClr val="060F18"/>
                          </a:solidFill>
                          <a:latin typeface="Times New Roman" panose="02020603050405020304" pitchFamily="18" charset="0"/>
                          <a:ea typeface="宋体" panose="02010600030101010101" pitchFamily="2" charset="-122"/>
                        </a:rPr>
                        <a:t>强化学习</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aseline="0" dirty="0">
                          <a:solidFill>
                            <a:srgbClr val="060F18"/>
                          </a:solidFill>
                          <a:latin typeface="Times New Roman" panose="02020603050405020304" pitchFamily="18" charset="0"/>
                          <a:ea typeface="宋体" panose="02010600030101010101" pitchFamily="2" charset="-122"/>
                        </a:rPr>
                        <a:t>Q-table</a:t>
                      </a:r>
                      <a:r>
                        <a:rPr lang="zh-CN" altLang="en-US" baseline="0" dirty="0">
                          <a:solidFill>
                            <a:srgbClr val="060F18"/>
                          </a:solidFill>
                          <a:latin typeface="Times New Roman" panose="02020603050405020304" pitchFamily="18" charset="0"/>
                          <a:ea typeface="宋体" panose="02010600030101010101" pitchFamily="2" charset="-122"/>
                        </a:rPr>
                        <a:t>查询和存储开销</a:t>
                      </a:r>
                      <a:endParaRPr lang="en-US" altLang="zh-CN" baseline="0" dirty="0">
                        <a:solidFill>
                          <a:srgbClr val="060F18"/>
                        </a:solidFill>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baseline="0" dirty="0">
                          <a:solidFill>
                            <a:srgbClr val="060F18"/>
                          </a:solidFill>
                          <a:latin typeface="Times New Roman" panose="02020603050405020304" pitchFamily="18" charset="0"/>
                          <a:ea typeface="宋体" panose="02010600030101010101" pitchFamily="2" charset="-122"/>
                        </a:rPr>
                        <a:t>未考虑网络流量状态的未来变化趋势对路由决策产生的影响</a:t>
                      </a:r>
                    </a:p>
                  </a:txBody>
                  <a:tcPr/>
                </a:tc>
                <a:extLst>
                  <a:ext uri="{0D108BD9-81ED-4DB2-BD59-A6C34878D82A}">
                    <a16:rowId xmlns:a16="http://schemas.microsoft.com/office/drawing/2014/main" val="1921620378"/>
                  </a:ext>
                </a:extLst>
              </a:tr>
            </a:tbl>
          </a:graphicData>
        </a:graphic>
      </p:graphicFrame>
      <p:graphicFrame>
        <p:nvGraphicFramePr>
          <p:cNvPr id="12" name="表格 11">
            <a:extLst>
              <a:ext uri="{FF2B5EF4-FFF2-40B4-BE49-F238E27FC236}">
                <a16:creationId xmlns:a16="http://schemas.microsoft.com/office/drawing/2014/main" id="{E7E49E2C-E1FB-FCDC-207C-3693043E90F2}"/>
              </a:ext>
            </a:extLst>
          </p:cNvPr>
          <p:cNvGraphicFramePr>
            <a:graphicFrameLocks noGrp="1"/>
          </p:cNvGraphicFramePr>
          <p:nvPr>
            <p:extLst>
              <p:ext uri="{D42A27DB-BD31-4B8C-83A1-F6EECF244321}">
                <p14:modId xmlns:p14="http://schemas.microsoft.com/office/powerpoint/2010/main" val="3777544496"/>
              </p:ext>
            </p:extLst>
          </p:nvPr>
        </p:nvGraphicFramePr>
        <p:xfrm>
          <a:off x="6312024" y="3428464"/>
          <a:ext cx="5688632" cy="2016760"/>
        </p:xfrm>
        <a:graphic>
          <a:graphicData uri="http://schemas.openxmlformats.org/drawingml/2006/table">
            <a:tbl>
              <a:tblPr firstRow="1" bandRow="1">
                <a:tableStyleId>{5C22544A-7EE6-4342-B048-85BDC9FD1C3A}</a:tableStyleId>
              </a:tblPr>
              <a:tblGrid>
                <a:gridCol w="1750348">
                  <a:extLst>
                    <a:ext uri="{9D8B030D-6E8A-4147-A177-3AD203B41FA5}">
                      <a16:colId xmlns:a16="http://schemas.microsoft.com/office/drawing/2014/main" val="3989777389"/>
                    </a:ext>
                  </a:extLst>
                </a:gridCol>
                <a:gridCol w="3938284">
                  <a:extLst>
                    <a:ext uri="{9D8B030D-6E8A-4147-A177-3AD203B41FA5}">
                      <a16:colId xmlns:a16="http://schemas.microsoft.com/office/drawing/2014/main" val="1327412656"/>
                    </a:ext>
                  </a:extLst>
                </a:gridCol>
              </a:tblGrid>
              <a:tr h="0">
                <a:tc>
                  <a:txBody>
                    <a:bodyPr/>
                    <a:lstStyle/>
                    <a:p>
                      <a:pPr algn="ctr"/>
                      <a:r>
                        <a:rPr lang="zh-CN" altLang="en-US" b="1" baseline="0" dirty="0">
                          <a:latin typeface="Times New Roman" panose="02020603050405020304" pitchFamily="18" charset="0"/>
                          <a:ea typeface="宋体" panose="02010600030101010101" pitchFamily="2" charset="-122"/>
                        </a:rPr>
                        <a:t>算法类型</a:t>
                      </a:r>
                    </a:p>
                  </a:txBody>
                  <a:tcPr/>
                </a:tc>
                <a:tc>
                  <a:txBody>
                    <a:bodyPr/>
                    <a:lstStyle/>
                    <a:p>
                      <a:pPr algn="ctr"/>
                      <a:r>
                        <a:rPr lang="zh-CN" altLang="en-US" b="1" baseline="0" dirty="0">
                          <a:latin typeface="Times New Roman" panose="02020603050405020304" pitchFamily="18" charset="0"/>
                          <a:ea typeface="宋体" panose="02010600030101010101" pitchFamily="2" charset="-122"/>
                        </a:rPr>
                        <a:t>存在问题</a:t>
                      </a:r>
                    </a:p>
                  </a:txBody>
                  <a:tcPr/>
                </a:tc>
                <a:extLst>
                  <a:ext uri="{0D108BD9-81ED-4DB2-BD59-A6C34878D82A}">
                    <a16:rowId xmlns:a16="http://schemas.microsoft.com/office/drawing/2014/main" val="856410088"/>
                  </a:ext>
                </a:extLst>
              </a:tr>
              <a:tr h="370840">
                <a:tc>
                  <a:txBody>
                    <a:bodyPr/>
                    <a:lstStyle/>
                    <a:p>
                      <a:pPr algn="ctr"/>
                      <a:r>
                        <a:rPr lang="zh-CN" altLang="en-US" baseline="0" dirty="0">
                          <a:solidFill>
                            <a:srgbClr val="060F18"/>
                          </a:solidFill>
                          <a:latin typeface="Times New Roman" panose="02020603050405020304" pitchFamily="18" charset="0"/>
                          <a:ea typeface="宋体" panose="02010600030101010101" pitchFamily="2" charset="-122"/>
                        </a:rPr>
                        <a:t>传统建模优化</a:t>
                      </a:r>
                    </a:p>
                  </a:txBody>
                  <a:tcPr/>
                </a:tc>
                <a:tc>
                  <a:txBody>
                    <a:bodyPr/>
                    <a:lstStyle/>
                    <a:p>
                      <a:pPr marL="0" indent="0" algn="l">
                        <a:buFont typeface="Wingdings" panose="05000000000000000000" pitchFamily="2" charset="2"/>
                        <a:buNone/>
                      </a:pPr>
                      <a:r>
                        <a:rPr lang="zh-CN" altLang="en-US" baseline="0" dirty="0">
                          <a:solidFill>
                            <a:srgbClr val="060F18"/>
                          </a:solidFill>
                          <a:latin typeface="Times New Roman" panose="02020603050405020304" pitchFamily="18" charset="0"/>
                          <a:ea typeface="宋体" panose="02010600030101010101" pitchFamily="2" charset="-122"/>
                        </a:rPr>
                        <a:t>构建优化模型较难</a:t>
                      </a:r>
                    </a:p>
                  </a:txBody>
                  <a:tcPr/>
                </a:tc>
                <a:extLst>
                  <a:ext uri="{0D108BD9-81ED-4DB2-BD59-A6C34878D82A}">
                    <a16:rowId xmlns:a16="http://schemas.microsoft.com/office/drawing/2014/main" val="1948854219"/>
                  </a:ext>
                </a:extLst>
              </a:tr>
              <a:tr h="370840">
                <a:tc>
                  <a:txBody>
                    <a:bodyPr/>
                    <a:lstStyle/>
                    <a:p>
                      <a:pPr algn="ctr"/>
                      <a:r>
                        <a:rPr lang="zh-CN" altLang="en-US" baseline="0" dirty="0">
                          <a:solidFill>
                            <a:srgbClr val="060F18"/>
                          </a:solidFill>
                          <a:latin typeface="Times New Roman" panose="02020603050405020304" pitchFamily="18" charset="0"/>
                          <a:ea typeface="宋体" panose="02010600030101010101" pitchFamily="2" charset="-122"/>
                        </a:rPr>
                        <a:t>启发式</a:t>
                      </a:r>
                    </a:p>
                  </a:txBody>
                  <a:tcPr/>
                </a:tc>
                <a:tc>
                  <a:txBody>
                    <a:bodyPr/>
                    <a:lstStyle/>
                    <a:p>
                      <a:pPr marL="285750" indent="-285750" algn="l">
                        <a:buFont typeface="Wingdings" panose="05000000000000000000" pitchFamily="2" charset="2"/>
                        <a:buChar char="n"/>
                      </a:pPr>
                      <a:r>
                        <a:rPr lang="zh-CN" altLang="en-US" baseline="0" dirty="0">
                          <a:solidFill>
                            <a:srgbClr val="060F18"/>
                          </a:solidFill>
                          <a:latin typeface="Times New Roman" panose="02020603050405020304" pitchFamily="18" charset="0"/>
                          <a:ea typeface="宋体" panose="02010600030101010101" pitchFamily="2" charset="-122"/>
                        </a:rPr>
                        <a:t>严格的使用场景</a:t>
                      </a:r>
                      <a:endParaRPr lang="en-US" altLang="zh-CN" baseline="0" dirty="0">
                        <a:solidFill>
                          <a:srgbClr val="060F18"/>
                        </a:solidFill>
                        <a:latin typeface="Times New Roman" panose="02020603050405020304" pitchFamily="18" charset="0"/>
                        <a:ea typeface="宋体"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baseline="0" dirty="0">
                          <a:solidFill>
                            <a:srgbClr val="060F18"/>
                          </a:solidFill>
                          <a:latin typeface="Times New Roman" panose="02020603050405020304" pitchFamily="18" charset="0"/>
                          <a:ea typeface="宋体" panose="02010600030101010101" pitchFamily="2" charset="-122"/>
                        </a:rPr>
                        <a:t>自适应获取全局视图信息开销较大</a:t>
                      </a:r>
                    </a:p>
                  </a:txBody>
                  <a:tcPr/>
                </a:tc>
                <a:extLst>
                  <a:ext uri="{0D108BD9-81ED-4DB2-BD59-A6C34878D82A}">
                    <a16:rowId xmlns:a16="http://schemas.microsoft.com/office/drawing/2014/main" val="2365400328"/>
                  </a:ext>
                </a:extLst>
              </a:tr>
              <a:tr h="597664">
                <a:tc>
                  <a:txBody>
                    <a:bodyPr/>
                    <a:lstStyle/>
                    <a:p>
                      <a:pPr algn="ctr"/>
                      <a:r>
                        <a:rPr lang="zh-CN" altLang="en-US" baseline="0" dirty="0">
                          <a:solidFill>
                            <a:srgbClr val="060F18"/>
                          </a:solidFill>
                          <a:latin typeface="Times New Roman" panose="02020603050405020304" pitchFamily="18" charset="0"/>
                          <a:ea typeface="宋体" panose="02010600030101010101" pitchFamily="2" charset="-122"/>
                        </a:rPr>
                        <a:t>强化学习</a:t>
                      </a:r>
                    </a:p>
                  </a:txBody>
                  <a:tcPr/>
                </a:tc>
                <a:tc>
                  <a:txBody>
                    <a:bodyPr/>
                    <a:lstStyle/>
                    <a:p>
                      <a:pPr marL="285750" indent="-285750" algn="l">
                        <a:buFont typeface="Wingdings" panose="05000000000000000000" pitchFamily="2" charset="2"/>
                        <a:buChar char="n"/>
                      </a:pPr>
                      <a:r>
                        <a:rPr lang="zh-CN" altLang="en-US" baseline="0" dirty="0">
                          <a:solidFill>
                            <a:srgbClr val="060F18"/>
                          </a:solidFill>
                          <a:latin typeface="Times New Roman" panose="02020603050405020304" pitchFamily="18" charset="0"/>
                          <a:ea typeface="宋体" panose="02010600030101010101" pitchFamily="2" charset="-122"/>
                        </a:rPr>
                        <a:t>域间消息传递与消息同步</a:t>
                      </a:r>
                      <a:endParaRPr lang="en-US" altLang="zh-CN" baseline="0" dirty="0">
                        <a:solidFill>
                          <a:srgbClr val="060F18"/>
                        </a:solidFill>
                        <a:latin typeface="Times New Roman" panose="02020603050405020304" pitchFamily="18" charset="0"/>
                        <a:ea typeface="宋体" panose="02010600030101010101" pitchFamily="2" charset="-122"/>
                      </a:endParaRPr>
                    </a:p>
                    <a:p>
                      <a:pPr marL="285750" indent="-285750" algn="l">
                        <a:buFont typeface="Wingdings" panose="05000000000000000000" pitchFamily="2" charset="2"/>
                        <a:buChar char="n"/>
                      </a:pPr>
                      <a:r>
                        <a:rPr lang="zh-CN" altLang="en-US" baseline="0" dirty="0">
                          <a:solidFill>
                            <a:srgbClr val="060F18"/>
                          </a:solidFill>
                          <a:latin typeface="Times New Roman" panose="02020603050405020304" pitchFamily="18" charset="0"/>
                          <a:ea typeface="宋体" panose="02010600030101010101" pitchFamily="2" charset="-122"/>
                        </a:rPr>
                        <a:t>域间消息的可靠性传输</a:t>
                      </a:r>
                    </a:p>
                  </a:txBody>
                  <a:tcPr/>
                </a:tc>
                <a:extLst>
                  <a:ext uri="{0D108BD9-81ED-4DB2-BD59-A6C34878D82A}">
                    <a16:rowId xmlns:a16="http://schemas.microsoft.com/office/drawing/2014/main" val="1921620378"/>
                  </a:ext>
                </a:extLst>
              </a:tr>
            </a:tbl>
          </a:graphicData>
        </a:graphic>
      </p:graphicFrame>
      <p:sp>
        <p:nvSpPr>
          <p:cNvPr id="16" name="文本框 15">
            <a:extLst>
              <a:ext uri="{FF2B5EF4-FFF2-40B4-BE49-F238E27FC236}">
                <a16:creationId xmlns:a16="http://schemas.microsoft.com/office/drawing/2014/main" id="{372D826F-19EF-ECAB-AA6F-2FC18F539C2F}"/>
              </a:ext>
            </a:extLst>
          </p:cNvPr>
          <p:cNvSpPr txBox="1"/>
          <p:nvPr/>
        </p:nvSpPr>
        <p:spPr>
          <a:xfrm>
            <a:off x="1055440" y="3059668"/>
            <a:ext cx="4045868" cy="369332"/>
          </a:xfrm>
          <a:prstGeom prst="rect">
            <a:avLst/>
          </a:prstGeom>
          <a:noFill/>
        </p:spPr>
        <p:txBody>
          <a:bodyPr wrap="square">
            <a:spAutoFit/>
          </a:bodyPr>
          <a:lstStyle/>
          <a:p>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单控制器下的网络路由优化算法</a:t>
            </a:r>
          </a:p>
        </p:txBody>
      </p:sp>
      <p:sp>
        <p:nvSpPr>
          <p:cNvPr id="18" name="文本框 17">
            <a:extLst>
              <a:ext uri="{FF2B5EF4-FFF2-40B4-BE49-F238E27FC236}">
                <a16:creationId xmlns:a16="http://schemas.microsoft.com/office/drawing/2014/main" id="{8BEF2E73-5108-788F-8796-37A8A3F40ED1}"/>
              </a:ext>
            </a:extLst>
          </p:cNvPr>
          <p:cNvSpPr txBox="1"/>
          <p:nvPr/>
        </p:nvSpPr>
        <p:spPr>
          <a:xfrm>
            <a:off x="7392144" y="2996952"/>
            <a:ext cx="4032448" cy="369332"/>
          </a:xfrm>
          <a:prstGeom prst="rect">
            <a:avLst/>
          </a:prstGeom>
          <a:noFill/>
        </p:spPr>
        <p:txBody>
          <a:bodyPr wrap="square">
            <a:spAutoFit/>
          </a:bodyPr>
          <a:lstStyle/>
          <a:p>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多控制器下的网络路由优化算法</a:t>
            </a:r>
          </a:p>
        </p:txBody>
      </p:sp>
      <p:sp>
        <p:nvSpPr>
          <p:cNvPr id="5" name="文本框 4">
            <a:extLst>
              <a:ext uri="{FF2B5EF4-FFF2-40B4-BE49-F238E27FC236}">
                <a16:creationId xmlns:a16="http://schemas.microsoft.com/office/drawing/2014/main" id="{B6E244E5-84A8-7D8E-53FF-542E463E6040}"/>
              </a:ext>
            </a:extLst>
          </p:cNvPr>
          <p:cNvSpPr txBox="1"/>
          <p:nvPr/>
        </p:nvSpPr>
        <p:spPr>
          <a:xfrm>
            <a:off x="335360" y="1196752"/>
            <a:ext cx="10945216" cy="874214"/>
          </a:xfrm>
          <a:prstGeom prst="rect">
            <a:avLst/>
          </a:prstGeom>
          <a:noFill/>
        </p:spPr>
        <p:txBody>
          <a:bodyPr wrap="square">
            <a:spAutoFit/>
          </a:bodyPr>
          <a:lstStyle/>
          <a:p>
            <a:pPr lvl="0" indent="360045" algn="just">
              <a:lnSpc>
                <a:spcPct val="150000"/>
              </a:lnSpc>
              <a:defRPr/>
            </a:pPr>
            <a:r>
              <a:rPr lang="zh-CN" altLang="en-US" dirty="0">
                <a:solidFill>
                  <a:srgbClr val="060F18"/>
                </a:solidFill>
                <a:latin typeface="Times New Roman" panose="02020603050405020304" pitchFamily="18" charset="0"/>
                <a:ea typeface="微软雅黑" panose="020B0503020204020204" pitchFamily="34" charset="-122"/>
              </a:rPr>
              <a:t>目前，对于</a:t>
            </a: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网络架构中的路由优化问题的研究，主要从</a:t>
            </a: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单控制器和</a:t>
            </a:r>
            <a:r>
              <a:rPr lang="en-US" altLang="zh-CN" dirty="0">
                <a:solidFill>
                  <a:srgbClr val="060F18"/>
                </a:solidFill>
                <a:latin typeface="Times New Roman" panose="02020603050405020304" pitchFamily="18" charset="0"/>
                <a:ea typeface="微软雅黑" panose="020B0503020204020204" pitchFamily="34" charset="-122"/>
              </a:rPr>
              <a:t>SDN</a:t>
            </a:r>
            <a:r>
              <a:rPr lang="zh-CN" altLang="en-US" dirty="0">
                <a:solidFill>
                  <a:srgbClr val="060F18"/>
                </a:solidFill>
                <a:latin typeface="Times New Roman" panose="02020603050405020304" pitchFamily="18" charset="0"/>
                <a:ea typeface="微软雅黑" panose="020B0503020204020204" pitchFamily="34" charset="-122"/>
              </a:rPr>
              <a:t>多控制器管理下的网络路由优化两方面展开。</a:t>
            </a:r>
            <a:endParaRPr kumimoji="0" lang="en-US" altLang="zh-CN" i="0" u="none" strike="noStrike" kern="1200" cap="none" spc="0" normalizeH="0" noProof="0" dirty="0">
              <a:ln>
                <a:noFill/>
              </a:ln>
              <a:solidFill>
                <a:srgbClr val="060F18"/>
              </a:solidFill>
              <a:effectLst/>
              <a:uLnTx/>
              <a:uFillTx/>
              <a:latin typeface="Times New Roman" panose="02020603050405020304" pitchFamily="18" charset="0"/>
              <a:ea typeface="微软雅黑" panose="020B0503020204020204" pitchFamily="34" charset="-122"/>
            </a:endParaRPr>
          </a:p>
        </p:txBody>
      </p:sp>
      <p:cxnSp>
        <p:nvCxnSpPr>
          <p:cNvPr id="9" name="直接连接符 8">
            <a:extLst>
              <a:ext uri="{FF2B5EF4-FFF2-40B4-BE49-F238E27FC236}">
                <a16:creationId xmlns:a16="http://schemas.microsoft.com/office/drawing/2014/main" id="{75868E07-2806-F8AC-F172-FE772AF15393}"/>
              </a:ext>
            </a:extLst>
          </p:cNvPr>
          <p:cNvCxnSpPr/>
          <p:nvPr/>
        </p:nvCxnSpPr>
        <p:spPr>
          <a:xfrm>
            <a:off x="5951984" y="2924944"/>
            <a:ext cx="0" cy="3528392"/>
          </a:xfrm>
          <a:prstGeom prst="line">
            <a:avLst/>
          </a:prstGeom>
          <a:ln w="12700">
            <a:solidFill>
              <a:srgbClr val="20517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6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a:xfrm>
            <a:off x="2207568" y="4293096"/>
            <a:ext cx="8208912" cy="496824"/>
          </a:xfrm>
        </p:spPr>
        <p:txBody>
          <a:bodyPr/>
          <a:lstStyle/>
          <a:p>
            <a:r>
              <a:rPr lang="en-US" altLang="zh-CN" sz="3600" b="1" dirty="0"/>
              <a:t>SDN</a:t>
            </a:r>
            <a:r>
              <a:rPr lang="zh-CN" altLang="en-US" sz="3600" b="1" dirty="0"/>
              <a:t>单控制器下智能路由方法</a:t>
            </a:r>
          </a:p>
        </p:txBody>
      </p:sp>
      <p:sp>
        <p:nvSpPr>
          <p:cNvPr id="3" name="灯片编号占位符 2">
            <a:extLst>
              <a:ext uri="{FF2B5EF4-FFF2-40B4-BE49-F238E27FC236}">
                <a16:creationId xmlns:a16="http://schemas.microsoft.com/office/drawing/2014/main" id="{055B2D62-51D0-FA82-7F02-34DF62068107}"/>
              </a:ext>
            </a:extLst>
          </p:cNvPr>
          <p:cNvSpPr>
            <a:spLocks noGrp="1"/>
          </p:cNvSpPr>
          <p:nvPr>
            <p:ph type="sldNum" sz="quarter" idx="13"/>
          </p:nvPr>
        </p:nvSpPr>
        <p:spPr/>
        <p:txBody>
          <a:bodyPr/>
          <a:lstStyle/>
          <a:p>
            <a:fld id="{9AE87BB3-60B6-4185-896A-3B81AD2659A1}" type="slidenum">
              <a:rPr lang="zh-CN" altLang="en-US" smtClean="0"/>
              <a:t>7</a:t>
            </a:fld>
            <a:endParaRPr lang="zh-CN" altLang="en-US"/>
          </a:p>
        </p:txBody>
      </p:sp>
      <p:sp>
        <p:nvSpPr>
          <p:cNvPr id="6" name="椭圆 5">
            <a:extLst>
              <a:ext uri="{FF2B5EF4-FFF2-40B4-BE49-F238E27FC236}">
                <a16:creationId xmlns:a16="http://schemas.microsoft.com/office/drawing/2014/main" id="{4DF8198C-D32A-9260-7B8B-B47DD1FBE18E}"/>
              </a:ext>
            </a:extLst>
          </p:cNvPr>
          <p:cNvSpPr/>
          <p:nvPr/>
        </p:nvSpPr>
        <p:spPr>
          <a:xfrm>
            <a:off x="5159896" y="1916833"/>
            <a:ext cx="1800200" cy="1800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b="1" dirty="0">
                <a:solidFill>
                  <a:schemeClr val="bg1"/>
                </a:solidFill>
                <a:latin typeface="FuturaBookC" pitchFamily="2" charset="-52"/>
              </a:rPr>
              <a:t>3</a:t>
            </a:r>
            <a:endParaRPr lang="zh-CN" altLang="en-US" sz="11500" b="1" dirty="0">
              <a:solidFill>
                <a:schemeClr val="bg1"/>
              </a:solidFill>
              <a:latin typeface="FuturaBookC" pitchFamily="2" charset="-52"/>
            </a:endParaRPr>
          </a:p>
        </p:txBody>
      </p:sp>
      <p:cxnSp>
        <p:nvCxnSpPr>
          <p:cNvPr id="8" name="直接连接符 7">
            <a:extLst>
              <a:ext uri="{FF2B5EF4-FFF2-40B4-BE49-F238E27FC236}">
                <a16:creationId xmlns:a16="http://schemas.microsoft.com/office/drawing/2014/main" id="{34486360-B655-CA93-7F0A-8DD155C35A45}"/>
              </a:ext>
            </a:extLst>
          </p:cNvPr>
          <p:cNvCxnSpPr/>
          <p:nvPr/>
        </p:nvCxnSpPr>
        <p:spPr>
          <a:xfrm>
            <a:off x="3719736" y="4005064"/>
            <a:ext cx="4320480" cy="0"/>
          </a:xfrm>
          <a:prstGeom prst="line">
            <a:avLst/>
          </a:prstGeom>
          <a:ln w="76200">
            <a:solidFill>
              <a:srgbClr val="2051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76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8</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600" b="1" dirty="0">
                <a:solidFill>
                  <a:schemeClr val="bg1"/>
                </a:solidFill>
                <a:latin typeface="+mj-ea"/>
                <a:ea typeface="+mj-ea"/>
              </a:rPr>
              <a:t>SDN</a:t>
            </a:r>
            <a:r>
              <a:rPr lang="zh-CN" altLang="en-US" sz="3600" b="1" dirty="0">
                <a:solidFill>
                  <a:schemeClr val="bg1"/>
                </a:solidFill>
                <a:latin typeface="+mj-ea"/>
                <a:ea typeface="+mj-ea"/>
              </a:rPr>
              <a:t>单控制器下智能路由方法</a:t>
            </a:r>
          </a:p>
          <a:p>
            <a:pPr marL="0" indent="0">
              <a:buFont typeface="Arial" panose="020B0604020202020204" pitchFamily="34" charset="0"/>
              <a:buNone/>
            </a:pPr>
            <a:endParaRPr lang="zh-CN" altLang="en-US" sz="3600" b="1" dirty="0">
              <a:solidFill>
                <a:schemeClr val="bg1"/>
              </a:solidFill>
              <a:latin typeface="+mj-ea"/>
              <a:ea typeface="+mj-ea"/>
            </a:endParaRPr>
          </a:p>
        </p:txBody>
      </p:sp>
      <p:sp>
        <p:nvSpPr>
          <p:cNvPr id="3" name="文本框 2">
            <a:extLst>
              <a:ext uri="{FF2B5EF4-FFF2-40B4-BE49-F238E27FC236}">
                <a16:creationId xmlns:a16="http://schemas.microsoft.com/office/drawing/2014/main" id="{BFD0FC4B-4920-9964-1B51-2C1437BF9602}"/>
              </a:ext>
            </a:extLst>
          </p:cNvPr>
          <p:cNvSpPr txBox="1"/>
          <p:nvPr/>
        </p:nvSpPr>
        <p:spPr>
          <a:xfrm>
            <a:off x="335360" y="3140968"/>
            <a:ext cx="5904656" cy="20928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传统路由方法仅考虑</a:t>
            </a:r>
            <a:r>
              <a:rPr lang="zh-CN" altLang="en-US" b="1" dirty="0">
                <a:solidFill>
                  <a:srgbClr val="060F18"/>
                </a:solidFill>
                <a:latin typeface="Times New Roman" panose="02020603050405020304" pitchFamily="18" charset="0"/>
                <a:ea typeface="微软雅黑" panose="020B0503020204020204" pitchFamily="34" charset="-122"/>
              </a:rPr>
              <a:t>有限网络状态信息</a:t>
            </a:r>
            <a:r>
              <a:rPr lang="zh-CN" altLang="en-US" dirty="0">
                <a:solidFill>
                  <a:srgbClr val="060F18"/>
                </a:solidFill>
                <a:latin typeface="Times New Roman" panose="02020603050405020304" pitchFamily="18" charset="0"/>
                <a:ea typeface="微软雅黑" panose="020B0503020204020204" pitchFamily="34" charset="-122"/>
              </a:rPr>
              <a:t>进行路由决策</a:t>
            </a:r>
            <a:endParaRPr lang="en-US" altLang="zh-CN" dirty="0">
              <a:solidFill>
                <a:srgbClr val="060F18"/>
              </a:solidFill>
              <a:latin typeface="Times New Roman" panose="02020603050405020304" pitchFamily="18" charset="0"/>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dirty="0">
                <a:solidFill>
                  <a:srgbClr val="060F18"/>
                </a:solidFill>
                <a:latin typeface="Times New Roman" panose="02020603050405020304" pitchFamily="18" charset="0"/>
                <a:ea typeface="微软雅黑" panose="020B0503020204020204" pitchFamily="34" charset="-122"/>
              </a:rPr>
              <a:t>仅考虑带宽等</a:t>
            </a:r>
            <a:r>
              <a:rPr lang="zh-CN" altLang="en-US" b="1" dirty="0">
                <a:solidFill>
                  <a:srgbClr val="060F18"/>
                </a:solidFill>
                <a:latin typeface="Times New Roman" panose="02020603050405020304" pitchFamily="18" charset="0"/>
                <a:ea typeface="微软雅黑" panose="020B0503020204020204" pitchFamily="34" charset="-122"/>
              </a:rPr>
              <a:t>单个网络链路</a:t>
            </a:r>
            <a:r>
              <a:rPr lang="zh-CN" altLang="en-US" dirty="0">
                <a:solidFill>
                  <a:srgbClr val="060F18"/>
                </a:solidFill>
                <a:latin typeface="Times New Roman" panose="02020603050405020304" pitchFamily="18" charset="0"/>
                <a:ea typeface="微软雅黑" panose="020B0503020204020204" pitchFamily="34" charset="-122"/>
              </a:rPr>
              <a:t>指标用于构建状态空间</a:t>
            </a:r>
            <a:endParaRPr lang="en-US" altLang="zh-CN" dirty="0">
              <a:solidFill>
                <a:srgbClr val="060F18"/>
              </a:solidFill>
              <a:latin typeface="Times New Roman" panose="02020603050405020304" pitchFamily="18" charset="0"/>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dirty="0">
                <a:solidFill>
                  <a:srgbClr val="060F18"/>
                </a:solidFill>
                <a:latin typeface="Times New Roman" panose="02020603050405020304" pitchFamily="18" charset="0"/>
                <a:ea typeface="微软雅黑" panose="020B0503020204020204" pitchFamily="34" charset="-122"/>
              </a:rPr>
              <a:t>没有考虑</a:t>
            </a:r>
            <a:r>
              <a:rPr lang="zh-CN" altLang="en-US" dirty="0">
                <a:solidFill>
                  <a:srgbClr val="060F18"/>
                </a:solidFill>
                <a:latin typeface="Times New Roman" panose="02020603050405020304" pitchFamily="18" charset="0"/>
                <a:ea typeface="微软雅黑" panose="020B0503020204020204" pitchFamily="34" charset="-122"/>
              </a:rPr>
              <a:t>网络流量状态的</a:t>
            </a:r>
            <a:r>
              <a:rPr lang="zh-CN" altLang="en-US" b="1" dirty="0">
                <a:solidFill>
                  <a:srgbClr val="060F18"/>
                </a:solidFill>
                <a:latin typeface="Times New Roman" panose="02020603050405020304" pitchFamily="18" charset="0"/>
                <a:ea typeface="微软雅黑" panose="020B0503020204020204" pitchFamily="34" charset="-122"/>
              </a:rPr>
              <a:t>未来变化趋势</a:t>
            </a:r>
            <a:r>
              <a:rPr lang="zh-CN" altLang="en-US" dirty="0">
                <a:solidFill>
                  <a:srgbClr val="060F18"/>
                </a:solidFill>
                <a:latin typeface="Times New Roman" panose="02020603050405020304" pitchFamily="18" charset="0"/>
                <a:ea typeface="微软雅黑" panose="020B0503020204020204" pitchFamily="34" charset="-122"/>
              </a:rPr>
              <a:t>对路由决策产生的影响</a:t>
            </a:r>
            <a:endParaRPr lang="en-US" altLang="zh-CN" dirty="0">
              <a:solidFill>
                <a:srgbClr val="060F18"/>
              </a:solidFill>
              <a:latin typeface="Times New Roman" panose="02020603050405020304" pitchFamily="18" charset="0"/>
              <a:ea typeface="微软雅黑" panose="020B0503020204020204" pitchFamily="34" charset="-122"/>
            </a:endParaRPr>
          </a:p>
          <a:p>
            <a:pPr marL="285750" indent="-285750" algn="just">
              <a:buFont typeface="Wingdings" panose="05000000000000000000" pitchFamily="2" charset="2"/>
              <a:buChar char="l"/>
            </a:pPr>
            <a:endParaRPr lang="zh-CN" altLang="en-US" sz="2200" dirty="0">
              <a:solidFill>
                <a:srgbClr val="060F18"/>
              </a:solidFill>
              <a:latin typeface="Times New Roman" panose="02020603050405020304" pitchFamily="18" charset="0"/>
              <a:ea typeface="微软雅黑" panose="020B0503020204020204" pitchFamily="34" charset="-122"/>
            </a:endParaRPr>
          </a:p>
        </p:txBody>
      </p:sp>
      <p:sp>
        <p:nvSpPr>
          <p:cNvPr id="4" name="文本框 3">
            <a:extLst>
              <a:ext uri="{FF2B5EF4-FFF2-40B4-BE49-F238E27FC236}">
                <a16:creationId xmlns:a16="http://schemas.microsoft.com/office/drawing/2014/main" id="{F06DDA2C-A552-3F8D-F3A6-855E1B1A248F}"/>
              </a:ext>
            </a:extLst>
          </p:cNvPr>
          <p:cNvSpPr txBox="1"/>
          <p:nvPr/>
        </p:nvSpPr>
        <p:spPr>
          <a:xfrm>
            <a:off x="263352" y="1052736"/>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问题描述</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sp>
        <p:nvSpPr>
          <p:cNvPr id="5" name="箭头: 右 4">
            <a:extLst>
              <a:ext uri="{FF2B5EF4-FFF2-40B4-BE49-F238E27FC236}">
                <a16:creationId xmlns:a16="http://schemas.microsoft.com/office/drawing/2014/main" id="{99D0C0E7-1D3C-31D7-3C47-9D08C9EBBB22}"/>
              </a:ext>
            </a:extLst>
          </p:cNvPr>
          <p:cNvSpPr/>
          <p:nvPr/>
        </p:nvSpPr>
        <p:spPr>
          <a:xfrm>
            <a:off x="6240016" y="3717032"/>
            <a:ext cx="115212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68C870F-5D12-F14A-9BC6-97863B9237F9}"/>
              </a:ext>
            </a:extLst>
          </p:cNvPr>
          <p:cNvSpPr txBox="1"/>
          <p:nvPr/>
        </p:nvSpPr>
        <p:spPr>
          <a:xfrm>
            <a:off x="7392144" y="3429000"/>
            <a:ext cx="4896544" cy="1473032"/>
          </a:xfrm>
          <a:prstGeom prst="rect">
            <a:avLst/>
          </a:prstGeom>
          <a:noFill/>
        </p:spPr>
        <p:txBody>
          <a:bodyPr wrap="square" rtlCol="0">
            <a:spAutoFit/>
          </a:bodyPr>
          <a:lstStyle/>
          <a:p>
            <a:pPr algn="ctr">
              <a:lnSpc>
                <a:spcPct val="150000"/>
              </a:lnSpc>
            </a:pPr>
            <a:r>
              <a:rPr lang="zh-CN" altLang="en-US" sz="2200" b="1" dirty="0">
                <a:solidFill>
                  <a:srgbClr val="060F18"/>
                </a:solidFill>
                <a:latin typeface="Times New Roman" panose="02020603050405020304" pitchFamily="18" charset="0"/>
                <a:ea typeface="微软雅黑" panose="020B0503020204020204" pitchFamily="34" charset="-122"/>
              </a:rPr>
              <a:t>基于</a:t>
            </a:r>
            <a:r>
              <a:rPr lang="en-US" altLang="zh-CN" sz="2200" b="1" dirty="0">
                <a:solidFill>
                  <a:srgbClr val="060F18"/>
                </a:solidFill>
                <a:latin typeface="Times New Roman" panose="02020603050405020304" pitchFamily="18" charset="0"/>
                <a:ea typeface="微软雅黑" panose="020B0503020204020204" pitchFamily="34" charset="-122"/>
              </a:rPr>
              <a:t>Dueling DQN</a:t>
            </a:r>
            <a:r>
              <a:rPr lang="zh-CN" altLang="en-US" sz="2200" b="1" dirty="0">
                <a:solidFill>
                  <a:srgbClr val="060F18"/>
                </a:solidFill>
                <a:latin typeface="Times New Roman" panose="02020603050405020304" pitchFamily="18" charset="0"/>
                <a:ea typeface="微软雅黑" panose="020B0503020204020204" pitchFamily="34" charset="-122"/>
              </a:rPr>
              <a:t>和网络流量</a:t>
            </a:r>
            <a:endParaRPr lang="en-US" altLang="zh-CN" sz="2200" b="1" dirty="0">
              <a:solidFill>
                <a:srgbClr val="060F18"/>
              </a:solidFill>
              <a:latin typeface="Times New Roman" panose="02020603050405020304" pitchFamily="18" charset="0"/>
              <a:ea typeface="微软雅黑" panose="020B0503020204020204" pitchFamily="34" charset="-122"/>
            </a:endParaRPr>
          </a:p>
          <a:p>
            <a:pPr algn="ctr">
              <a:lnSpc>
                <a:spcPct val="150000"/>
              </a:lnSpc>
            </a:pPr>
            <a:r>
              <a:rPr lang="zh-CN" altLang="en-US" sz="2200" b="1" dirty="0">
                <a:solidFill>
                  <a:srgbClr val="060F18"/>
                </a:solidFill>
                <a:latin typeface="Times New Roman" panose="02020603050405020304" pitchFamily="18" charset="0"/>
                <a:ea typeface="微软雅黑" panose="020B0503020204020204" pitchFamily="34" charset="-122"/>
              </a:rPr>
              <a:t>状态预测的智能路由方法（</a:t>
            </a:r>
            <a:r>
              <a:rPr lang="en-US" altLang="zh-CN" sz="2200" b="1" dirty="0">
                <a:solidFill>
                  <a:srgbClr val="060F18"/>
                </a:solidFill>
                <a:latin typeface="Times New Roman" panose="02020603050405020304" pitchFamily="18" charset="0"/>
                <a:ea typeface="微软雅黑" panose="020B0503020204020204" pitchFamily="34" charset="-122"/>
              </a:rPr>
              <a:t>DRL-TP</a:t>
            </a:r>
            <a:r>
              <a:rPr lang="zh-CN" altLang="en-US" sz="2200" b="1" dirty="0">
                <a:solidFill>
                  <a:srgbClr val="060F18"/>
                </a:solidFill>
                <a:latin typeface="Times New Roman" panose="02020603050405020304" pitchFamily="18" charset="0"/>
                <a:ea typeface="微软雅黑" panose="020B0503020204020204" pitchFamily="34" charset="-122"/>
              </a:rPr>
              <a:t>）</a:t>
            </a:r>
          </a:p>
          <a:p>
            <a:pPr>
              <a:lnSpc>
                <a:spcPct val="150000"/>
              </a:lnSpc>
            </a:pPr>
            <a:endParaRPr lang="zh-CN" altLang="en-US" dirty="0">
              <a:solidFill>
                <a:srgbClr val="060F18"/>
              </a:solidFill>
            </a:endParaRPr>
          </a:p>
        </p:txBody>
      </p:sp>
      <p:sp>
        <p:nvSpPr>
          <p:cNvPr id="10" name="文本框 9">
            <a:extLst>
              <a:ext uri="{FF2B5EF4-FFF2-40B4-BE49-F238E27FC236}">
                <a16:creationId xmlns:a16="http://schemas.microsoft.com/office/drawing/2014/main" id="{AD95CC79-93E6-1D4F-1E6C-F9A7123E2623}"/>
              </a:ext>
            </a:extLst>
          </p:cNvPr>
          <p:cNvSpPr txBox="1"/>
          <p:nvPr/>
        </p:nvSpPr>
        <p:spPr>
          <a:xfrm>
            <a:off x="6240016" y="3429000"/>
            <a:ext cx="1368152" cy="369332"/>
          </a:xfrm>
          <a:prstGeom prst="rect">
            <a:avLst/>
          </a:prstGeom>
          <a:noFill/>
        </p:spPr>
        <p:txBody>
          <a:bodyPr wrap="square">
            <a:spAutoFit/>
          </a:bodyPr>
          <a:lstStyle/>
          <a:p>
            <a:r>
              <a:rPr lang="zh-CN" altLang="en-US" sz="1800" dirty="0">
                <a:solidFill>
                  <a:srgbClr val="060F18"/>
                </a:solidFill>
                <a:latin typeface="微软雅黑" panose="020B0503020204020204" pitchFamily="34" charset="-122"/>
                <a:ea typeface="微软雅黑" panose="020B0503020204020204" pitchFamily="34" charset="-122"/>
              </a:rPr>
              <a:t>提出一种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777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FAF212-13B6-441C-35D9-DF8DA48796D3}"/>
              </a:ext>
            </a:extLst>
          </p:cNvPr>
          <p:cNvSpPr>
            <a:spLocks noGrp="1"/>
          </p:cNvSpPr>
          <p:nvPr>
            <p:ph type="sldNum" sz="quarter" idx="12"/>
          </p:nvPr>
        </p:nvSpPr>
        <p:spPr/>
        <p:txBody>
          <a:bodyPr/>
          <a:lstStyle/>
          <a:p>
            <a:fld id="{9AE87BB3-60B6-4185-896A-3B81AD2659A1}" type="slidenum">
              <a:rPr lang="zh-CN" altLang="en-US" smtClean="0"/>
              <a:t>9</a:t>
            </a:fld>
            <a:endParaRPr lang="zh-CN" altLang="en-US"/>
          </a:p>
        </p:txBody>
      </p:sp>
      <p:sp>
        <p:nvSpPr>
          <p:cNvPr id="6" name="矩形 5">
            <a:extLst>
              <a:ext uri="{FF2B5EF4-FFF2-40B4-BE49-F238E27FC236}">
                <a16:creationId xmlns:a16="http://schemas.microsoft.com/office/drawing/2014/main" id="{8F3077B8-77A4-6B2D-8BF7-108603D20E71}"/>
              </a:ext>
            </a:extLst>
          </p:cNvPr>
          <p:cNvSpPr/>
          <p:nvPr/>
        </p:nvSpPr>
        <p:spPr>
          <a:xfrm>
            <a:off x="0" y="0"/>
            <a:ext cx="12192000" cy="908720"/>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0213C0E3-0D42-206E-42BA-239C2BFFE72E}"/>
              </a:ext>
            </a:extLst>
          </p:cNvPr>
          <p:cNvSpPr txBox="1">
            <a:spLocks/>
          </p:cNvSpPr>
          <p:nvPr/>
        </p:nvSpPr>
        <p:spPr>
          <a:xfrm>
            <a:off x="119336" y="188640"/>
            <a:ext cx="11809312" cy="496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chemeClr val="bg1"/>
                </a:solidFill>
                <a:latin typeface="+mj-ea"/>
                <a:ea typeface="+mj-ea"/>
              </a:rPr>
              <a:t>基于</a:t>
            </a:r>
            <a:r>
              <a:rPr lang="en-US" altLang="zh-CN" sz="3600" b="1" dirty="0">
                <a:solidFill>
                  <a:schemeClr val="bg1"/>
                </a:solidFill>
                <a:latin typeface="+mj-ea"/>
                <a:ea typeface="+mj-ea"/>
              </a:rPr>
              <a:t>Dueling DQN</a:t>
            </a:r>
            <a:r>
              <a:rPr lang="zh-CN" altLang="en-US" sz="3600" b="1" dirty="0">
                <a:solidFill>
                  <a:schemeClr val="bg1"/>
                </a:solidFill>
                <a:latin typeface="+mj-ea"/>
                <a:ea typeface="+mj-ea"/>
              </a:rPr>
              <a:t>和网络流量状态预测的智能路由方法</a:t>
            </a:r>
          </a:p>
        </p:txBody>
      </p:sp>
      <p:graphicFrame>
        <p:nvGraphicFramePr>
          <p:cNvPr id="12" name="对象 11">
            <a:extLst>
              <a:ext uri="{FF2B5EF4-FFF2-40B4-BE49-F238E27FC236}">
                <a16:creationId xmlns:a16="http://schemas.microsoft.com/office/drawing/2014/main" id="{8027E970-5972-AC72-0243-01E633385C79}"/>
              </a:ext>
            </a:extLst>
          </p:cNvPr>
          <p:cNvGraphicFramePr>
            <a:graphicFrameLocks noChangeAspect="1"/>
          </p:cNvGraphicFramePr>
          <p:nvPr>
            <p:extLst>
              <p:ext uri="{D42A27DB-BD31-4B8C-83A1-F6EECF244321}">
                <p14:modId xmlns:p14="http://schemas.microsoft.com/office/powerpoint/2010/main" val="1435829584"/>
              </p:ext>
            </p:extLst>
          </p:nvPr>
        </p:nvGraphicFramePr>
        <p:xfrm>
          <a:off x="1631504" y="1745432"/>
          <a:ext cx="5040560" cy="5112568"/>
        </p:xfrm>
        <a:graphic>
          <a:graphicData uri="http://schemas.openxmlformats.org/presentationml/2006/ole">
            <mc:AlternateContent xmlns:mc="http://schemas.openxmlformats.org/markup-compatibility/2006">
              <mc:Choice xmlns:v="urn:schemas-microsoft-com:vml" Requires="v">
                <p:oleObj name="Visio" r:id="rId3" imgW="5270466" imgH="5390783" progId="Visio.Drawing.15">
                  <p:embed/>
                </p:oleObj>
              </mc:Choice>
              <mc:Fallback>
                <p:oleObj name="Visio" r:id="rId3" imgW="5270466" imgH="5390783"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1300" r="3693" b="8156"/>
                      <a:stretch>
                        <a:fillRect/>
                      </a:stretch>
                    </p:blipFill>
                    <p:spPr bwMode="auto">
                      <a:xfrm>
                        <a:off x="1631504" y="1745432"/>
                        <a:ext cx="5040560" cy="5112568"/>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DE33CDEA-BB39-894B-520E-829A6ED6FAE5}"/>
              </a:ext>
            </a:extLst>
          </p:cNvPr>
          <p:cNvSpPr txBox="1"/>
          <p:nvPr/>
        </p:nvSpPr>
        <p:spPr>
          <a:xfrm>
            <a:off x="263352" y="1052736"/>
            <a:ext cx="6408712" cy="553998"/>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3000" b="1" dirty="0">
                <a:solidFill>
                  <a:srgbClr val="20517C"/>
                </a:solidFill>
                <a:latin typeface="微软雅黑" panose="020B0503020204020204" pitchFamily="34" charset="-122"/>
                <a:ea typeface="微软雅黑" panose="020B0503020204020204" pitchFamily="34" charset="-122"/>
              </a:rPr>
              <a:t> 整体架构</a:t>
            </a:r>
            <a:endParaRPr lang="en-US" altLang="zh-CN" sz="3000" b="1" dirty="0">
              <a:solidFill>
                <a:srgbClr val="20517C"/>
              </a:solidFill>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28DA5E98-8A90-25D2-A057-C91C864F04B0}"/>
              </a:ext>
            </a:extLst>
          </p:cNvPr>
          <p:cNvSpPr/>
          <p:nvPr/>
        </p:nvSpPr>
        <p:spPr>
          <a:xfrm>
            <a:off x="1415480" y="4941168"/>
            <a:ext cx="5544616" cy="1916832"/>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5541837-3C92-26AC-0C93-EADB3A8C4D86}"/>
              </a:ext>
            </a:extLst>
          </p:cNvPr>
          <p:cNvSpPr txBox="1"/>
          <p:nvPr/>
        </p:nvSpPr>
        <p:spPr>
          <a:xfrm>
            <a:off x="7392144" y="5517232"/>
            <a:ext cx="4680520" cy="874214"/>
          </a:xfrm>
          <a:prstGeom prst="rect">
            <a:avLst/>
          </a:prstGeom>
          <a:noFill/>
        </p:spPr>
        <p:txBody>
          <a:bodyPr wrap="square">
            <a:spAutoFit/>
          </a:bodyPr>
          <a:lstStyle/>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提供网络全局的感知信息</a:t>
            </a:r>
            <a:endParaRPr lang="en-US" altLang="zh-CN" sz="1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执行数据包转发操作</a:t>
            </a: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23" name="矩形: 圆角 22">
            <a:extLst>
              <a:ext uri="{FF2B5EF4-FFF2-40B4-BE49-F238E27FC236}">
                <a16:creationId xmlns:a16="http://schemas.microsoft.com/office/drawing/2014/main" id="{442C15FE-9224-B10B-4481-7383C3F93245}"/>
              </a:ext>
            </a:extLst>
          </p:cNvPr>
          <p:cNvSpPr/>
          <p:nvPr/>
        </p:nvSpPr>
        <p:spPr>
          <a:xfrm>
            <a:off x="2999656" y="3573016"/>
            <a:ext cx="3888432" cy="1124744"/>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8BCD62E-CDD2-BEE2-BB9D-EAD324429DE4}"/>
              </a:ext>
            </a:extLst>
          </p:cNvPr>
          <p:cNvSpPr txBox="1"/>
          <p:nvPr/>
        </p:nvSpPr>
        <p:spPr>
          <a:xfrm>
            <a:off x="7392144" y="3717032"/>
            <a:ext cx="4680520" cy="1705210"/>
          </a:xfrm>
          <a:prstGeom prst="rect">
            <a:avLst/>
          </a:prstGeom>
          <a:noFill/>
        </p:spPr>
        <p:txBody>
          <a:bodyPr wrap="square">
            <a:spAutoFit/>
          </a:bodyPr>
          <a:lstStyle/>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网络信息感知模块：收集网络感知信息并提供给管理平面</a:t>
            </a:r>
            <a:endParaRPr lang="en-US" altLang="zh-CN" sz="1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路由转发模块：生成转发策略并下发给数据平面</a:t>
            </a:r>
            <a:endParaRPr lang="en-US" altLang="zh-CN" sz="1800" dirty="0">
              <a:solidFill>
                <a:srgbClr val="060F18"/>
              </a:solidFill>
              <a:latin typeface="Times New Roman" panose="02020603050405020304" pitchFamily="18" charset="0"/>
              <a:ea typeface="微软雅黑" panose="020B0503020204020204" pitchFamily="34" charset="-122"/>
            </a:endParaRPr>
          </a:p>
        </p:txBody>
      </p:sp>
      <p:sp>
        <p:nvSpPr>
          <p:cNvPr id="26" name="矩形: 圆角 25">
            <a:extLst>
              <a:ext uri="{FF2B5EF4-FFF2-40B4-BE49-F238E27FC236}">
                <a16:creationId xmlns:a16="http://schemas.microsoft.com/office/drawing/2014/main" id="{CEDA98AF-E0F6-BA18-34E6-F64EB275D6CE}"/>
              </a:ext>
            </a:extLst>
          </p:cNvPr>
          <p:cNvSpPr/>
          <p:nvPr/>
        </p:nvSpPr>
        <p:spPr>
          <a:xfrm>
            <a:off x="1631504" y="1700808"/>
            <a:ext cx="1224136" cy="2952328"/>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83F077D-8B2F-4FB1-3E5B-DF3CA1EB09D7}"/>
              </a:ext>
            </a:extLst>
          </p:cNvPr>
          <p:cNvSpPr txBox="1"/>
          <p:nvPr/>
        </p:nvSpPr>
        <p:spPr>
          <a:xfrm>
            <a:off x="7392144" y="3258317"/>
            <a:ext cx="4680520" cy="458715"/>
          </a:xfrm>
          <a:prstGeom prst="rect">
            <a:avLst/>
          </a:prstGeom>
          <a:noFill/>
        </p:spPr>
        <p:txBody>
          <a:bodyPr wrap="square">
            <a:spAutoFit/>
          </a:bodyPr>
          <a:lstStyle/>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为知识平面提供流量矩阵</a:t>
            </a:r>
          </a:p>
        </p:txBody>
      </p:sp>
      <p:sp>
        <p:nvSpPr>
          <p:cNvPr id="28" name="矩形: 圆角 27">
            <a:extLst>
              <a:ext uri="{FF2B5EF4-FFF2-40B4-BE49-F238E27FC236}">
                <a16:creationId xmlns:a16="http://schemas.microsoft.com/office/drawing/2014/main" id="{13513DD6-48B4-B8AF-ECD9-883952F16A20}"/>
              </a:ext>
            </a:extLst>
          </p:cNvPr>
          <p:cNvSpPr/>
          <p:nvPr/>
        </p:nvSpPr>
        <p:spPr>
          <a:xfrm>
            <a:off x="2999656" y="1844824"/>
            <a:ext cx="3888432" cy="1656184"/>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8EB8F383-7CC1-8439-8A0C-82B1AD08C752}"/>
              </a:ext>
            </a:extLst>
          </p:cNvPr>
          <p:cNvSpPr txBox="1"/>
          <p:nvPr/>
        </p:nvSpPr>
        <p:spPr>
          <a:xfrm>
            <a:off x="7392144" y="1556792"/>
            <a:ext cx="4680520" cy="1704569"/>
          </a:xfrm>
          <a:prstGeom prst="rect">
            <a:avLst/>
          </a:prstGeom>
          <a:noFill/>
        </p:spPr>
        <p:txBody>
          <a:bodyPr wrap="square">
            <a:spAutoFit/>
          </a:bodyPr>
          <a:lstStyle/>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深度强化学习模块：生成最优路由转发路径</a:t>
            </a:r>
            <a:endParaRPr lang="en-US" altLang="zh-CN" sz="1800" dirty="0">
              <a:solidFill>
                <a:srgbClr val="060F18"/>
              </a:solidFill>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800" dirty="0">
                <a:solidFill>
                  <a:srgbClr val="060F18"/>
                </a:solidFill>
                <a:latin typeface="Times New Roman" panose="02020603050405020304" pitchFamily="18" charset="0"/>
                <a:ea typeface="微软雅黑" panose="020B0503020204020204" pitchFamily="34" charset="-122"/>
              </a:rPr>
              <a:t>网络流量状态预测模块：预测网络流量状态的未来变化趋势</a:t>
            </a:r>
          </a:p>
        </p:txBody>
      </p:sp>
    </p:spTree>
    <p:extLst>
      <p:ext uri="{BB962C8B-B14F-4D97-AF65-F5344CB8AC3E}">
        <p14:creationId xmlns:p14="http://schemas.microsoft.com/office/powerpoint/2010/main" val="303177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5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25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25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250"/>
                                        <p:tgtEl>
                                          <p:spTgt spid="25"/>
                                        </p:tgtEl>
                                      </p:cBhvr>
                                    </p:animEffect>
                                  </p:childTnLst>
                                </p:cTn>
                              </p:par>
                              <p:par>
                                <p:cTn id="19" presetID="22" presetClass="exit" presetSubtype="4" fill="hold" grpId="1" nodeType="withEffect">
                                  <p:stCondLst>
                                    <p:cond delay="0"/>
                                  </p:stCondLst>
                                  <p:childTnLst>
                                    <p:animEffect transition="out" filter="wipe(down)">
                                      <p:cBhvr>
                                        <p:cTn id="20" dur="250"/>
                                        <p:tgtEl>
                                          <p:spTgt spid="16"/>
                                        </p:tgtEl>
                                      </p:cBhvr>
                                    </p:animEffect>
                                    <p:set>
                                      <p:cBhvr>
                                        <p:cTn id="21" dur="1" fill="hold">
                                          <p:stCondLst>
                                            <p:cond delay="249"/>
                                          </p:stCondLst>
                                        </p:cTn>
                                        <p:tgtEl>
                                          <p:spTgt spid="16"/>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250"/>
                                        <p:tgtEl>
                                          <p:spTgt spid="22"/>
                                        </p:tgtEl>
                                      </p:cBhvr>
                                    </p:animEffect>
                                    <p:set>
                                      <p:cBhvr>
                                        <p:cTn id="24" dur="1" fill="hold">
                                          <p:stCondLst>
                                            <p:cond delay="249"/>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250"/>
                                        <p:tgtEl>
                                          <p:spTgt spid="2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250"/>
                                        <p:tgtEl>
                                          <p:spTgt spid="27"/>
                                        </p:tgtEl>
                                      </p:cBhvr>
                                    </p:animEffect>
                                  </p:childTnLst>
                                </p:cTn>
                              </p:par>
                              <p:par>
                                <p:cTn id="33" presetID="22" presetClass="exit" presetSubtype="4" fill="hold" grpId="1" nodeType="withEffect">
                                  <p:stCondLst>
                                    <p:cond delay="0"/>
                                  </p:stCondLst>
                                  <p:childTnLst>
                                    <p:animEffect transition="out" filter="wipe(down)">
                                      <p:cBhvr>
                                        <p:cTn id="34" dur="250"/>
                                        <p:tgtEl>
                                          <p:spTgt spid="23"/>
                                        </p:tgtEl>
                                      </p:cBhvr>
                                    </p:animEffect>
                                    <p:set>
                                      <p:cBhvr>
                                        <p:cTn id="35" dur="1" fill="hold">
                                          <p:stCondLst>
                                            <p:cond delay="249"/>
                                          </p:stCondLst>
                                        </p:cTn>
                                        <p:tgtEl>
                                          <p:spTgt spid="23"/>
                                        </p:tgtEl>
                                        <p:attrNameLst>
                                          <p:attrName>style.visibility</p:attrName>
                                        </p:attrNameLst>
                                      </p:cBhvr>
                                      <p:to>
                                        <p:strVal val="hidden"/>
                                      </p:to>
                                    </p:set>
                                  </p:childTnLst>
                                </p:cTn>
                              </p:par>
                              <p:par>
                                <p:cTn id="36" presetID="22" presetClass="exit" presetSubtype="4" fill="hold" grpId="1" nodeType="withEffect">
                                  <p:stCondLst>
                                    <p:cond delay="0"/>
                                  </p:stCondLst>
                                  <p:childTnLst>
                                    <p:animEffect transition="out" filter="wipe(down)">
                                      <p:cBhvr>
                                        <p:cTn id="37" dur="250"/>
                                        <p:tgtEl>
                                          <p:spTgt spid="25"/>
                                        </p:tgtEl>
                                      </p:cBhvr>
                                    </p:animEffect>
                                    <p:set>
                                      <p:cBhvr>
                                        <p:cTn id="38" dur="1" fill="hold">
                                          <p:stCondLst>
                                            <p:cond delay="24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25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250"/>
                                        <p:tgtEl>
                                          <p:spTgt spid="29"/>
                                        </p:tgtEl>
                                      </p:cBhvr>
                                    </p:animEffect>
                                  </p:childTnLst>
                                </p:cTn>
                              </p:par>
                              <p:par>
                                <p:cTn id="47" presetID="22" presetClass="exit" presetSubtype="4" fill="hold" grpId="1" nodeType="withEffect">
                                  <p:stCondLst>
                                    <p:cond delay="0"/>
                                  </p:stCondLst>
                                  <p:childTnLst>
                                    <p:animEffect transition="out" filter="wipe(down)">
                                      <p:cBhvr>
                                        <p:cTn id="48" dur="250"/>
                                        <p:tgtEl>
                                          <p:spTgt spid="26"/>
                                        </p:tgtEl>
                                      </p:cBhvr>
                                    </p:animEffect>
                                    <p:set>
                                      <p:cBhvr>
                                        <p:cTn id="49" dur="1" fill="hold">
                                          <p:stCondLst>
                                            <p:cond delay="249"/>
                                          </p:stCondLst>
                                        </p:cTn>
                                        <p:tgtEl>
                                          <p:spTgt spid="26"/>
                                        </p:tgtEl>
                                        <p:attrNameLst>
                                          <p:attrName>style.visibility</p:attrName>
                                        </p:attrNameLst>
                                      </p:cBhvr>
                                      <p:to>
                                        <p:strVal val="hidden"/>
                                      </p:to>
                                    </p:set>
                                  </p:childTnLst>
                                </p:cTn>
                              </p:par>
                              <p:par>
                                <p:cTn id="50" presetID="22" presetClass="exit" presetSubtype="4" fill="hold" grpId="1" nodeType="withEffect">
                                  <p:stCondLst>
                                    <p:cond delay="0"/>
                                  </p:stCondLst>
                                  <p:childTnLst>
                                    <p:animEffect transition="out" filter="wipe(down)">
                                      <p:cBhvr>
                                        <p:cTn id="51" dur="250"/>
                                        <p:tgtEl>
                                          <p:spTgt spid="27"/>
                                        </p:tgtEl>
                                      </p:cBhvr>
                                    </p:animEffect>
                                    <p:set>
                                      <p:cBhvr>
                                        <p:cTn id="52" dur="1" fill="hold">
                                          <p:stCondLst>
                                            <p:cond delay="24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2" grpId="0"/>
      <p:bldP spid="22" grpId="1"/>
      <p:bldP spid="23" grpId="0" animBg="1"/>
      <p:bldP spid="23" grpId="1" animBg="1"/>
      <p:bldP spid="25" grpId="0"/>
      <p:bldP spid="25" grpId="1"/>
      <p:bldP spid="26" grpId="0" animBg="1"/>
      <p:bldP spid="26" grpId="1" animBg="1"/>
      <p:bldP spid="27" grpId="0"/>
      <p:bldP spid="27" grpId="1"/>
      <p:bldP spid="28" grpId="0" animBg="1"/>
      <p:bldP spid="29" grpId="0"/>
    </p:bldLst>
  </p:timing>
</p:sld>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13785</TotalTime>
  <Words>6861</Words>
  <Application>Microsoft Office PowerPoint</Application>
  <PresentationFormat>宽屏</PresentationFormat>
  <Paragraphs>501</Paragraphs>
  <Slides>35</Slides>
  <Notes>35</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35</vt:i4>
      </vt:variant>
    </vt:vector>
  </HeadingPairs>
  <TitlesOfParts>
    <vt:vector size="50" baseType="lpstr">
      <vt:lpstr>FuturaBookC</vt:lpstr>
      <vt:lpstr>等线</vt:lpstr>
      <vt:lpstr>华文细黑</vt:lpstr>
      <vt:lpstr>宋体</vt:lpstr>
      <vt:lpstr>微软雅黑</vt:lpstr>
      <vt:lpstr>Arial</vt:lpstr>
      <vt:lpstr>Arial Black</vt:lpstr>
      <vt:lpstr>Calibri</vt:lpstr>
      <vt:lpstr>Cambria Math</vt:lpstr>
      <vt:lpstr>Times New Roman</vt:lpstr>
      <vt:lpstr>Wingdings</vt:lpstr>
      <vt:lpstr>Office 主题</vt:lpstr>
      <vt:lpstr>清风素材 https://12sc.taobao.com/</vt:lpstr>
      <vt:lpstr>Visio</vt:lpstr>
      <vt:lpstr>PDF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yue cai</dc:creator>
  <cp:lastModifiedBy>林强</cp:lastModifiedBy>
  <cp:revision>408</cp:revision>
  <dcterms:created xsi:type="dcterms:W3CDTF">2015-05-14T07:52:23Z</dcterms:created>
  <dcterms:modified xsi:type="dcterms:W3CDTF">2023-05-25T02:52:46Z</dcterms:modified>
</cp:coreProperties>
</file>